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99" r:id="rId1"/>
  </p:sldMasterIdLst>
  <p:notesMasterIdLst>
    <p:notesMasterId r:id="rId45"/>
  </p:notesMasterIdLst>
  <p:handoutMasterIdLst>
    <p:handoutMasterId r:id="rId46"/>
  </p:handoutMasterIdLst>
  <p:sldIdLst>
    <p:sldId id="398" r:id="rId2"/>
    <p:sldId id="397" r:id="rId3"/>
    <p:sldId id="406" r:id="rId4"/>
    <p:sldId id="407" r:id="rId5"/>
    <p:sldId id="645" r:id="rId6"/>
    <p:sldId id="654" r:id="rId7"/>
    <p:sldId id="399" r:id="rId8"/>
    <p:sldId id="648" r:id="rId9"/>
    <p:sldId id="656" r:id="rId10"/>
    <p:sldId id="657" r:id="rId11"/>
    <p:sldId id="658" r:id="rId12"/>
    <p:sldId id="663" r:id="rId13"/>
    <p:sldId id="665" r:id="rId14"/>
    <p:sldId id="650" r:id="rId15"/>
    <p:sldId id="313" r:id="rId16"/>
    <p:sldId id="652" r:id="rId17"/>
    <p:sldId id="644" r:id="rId18"/>
    <p:sldId id="659" r:id="rId19"/>
    <p:sldId id="660" r:id="rId20"/>
    <p:sldId id="646" r:id="rId21"/>
    <p:sldId id="315" r:id="rId22"/>
    <p:sldId id="324" r:id="rId23"/>
    <p:sldId id="528" r:id="rId24"/>
    <p:sldId id="605" r:id="rId25"/>
    <p:sldId id="604" r:id="rId26"/>
    <p:sldId id="631" r:id="rId27"/>
    <p:sldId id="634" r:id="rId28"/>
    <p:sldId id="666" r:id="rId29"/>
    <p:sldId id="661" r:id="rId30"/>
    <p:sldId id="662" r:id="rId31"/>
    <p:sldId id="651" r:id="rId32"/>
    <p:sldId id="618" r:id="rId33"/>
    <p:sldId id="573" r:id="rId34"/>
    <p:sldId id="611" r:id="rId35"/>
    <p:sldId id="612" r:id="rId36"/>
    <p:sldId id="616" r:id="rId37"/>
    <p:sldId id="617" r:id="rId38"/>
    <p:sldId id="619" r:id="rId39"/>
    <p:sldId id="576" r:id="rId40"/>
    <p:sldId id="522" r:id="rId41"/>
    <p:sldId id="602" r:id="rId42"/>
    <p:sldId id="603" r:id="rId43"/>
    <p:sldId id="609" r:id="rId44"/>
  </p:sldIdLst>
  <p:sldSz cx="9144000" cy="6858000" type="screen4x3"/>
  <p:notesSz cx="6858000" cy="9144000"/>
  <p:embeddedFontLst>
    <p:embeddedFont>
      <p:font typeface="Verdana" panose="020B0604030504040204" pitchFamily="34" charset="0"/>
      <p:regular r:id="rId47"/>
      <p:bold r:id="rId48"/>
      <p:italic r:id="rId49"/>
      <p:boldItalic r:id="rId50"/>
    </p:embeddedFont>
    <p:embeddedFont>
      <p:font typeface="Segoe UI Semibold" panose="020B0702040204020203" pitchFamily="34" charset="0"/>
      <p:bold r:id="rId51"/>
      <p:boldItalic r:id="rId52"/>
    </p:embeddedFont>
    <p:embeddedFont>
      <p:font typeface="Segoe UI Light" panose="020B0502040204020203" pitchFamily="34" charset="0"/>
      <p:regular r:id="rId53"/>
      <p:italic r:id="rId54"/>
    </p:embeddedFont>
    <p:embeddedFont>
      <p:font typeface="Segoe UI Bold" panose="020B0802040204020203" pitchFamily="34" charset="0"/>
      <p:bold r:id="rId55"/>
    </p:embeddedFont>
    <p:embeddedFont>
      <p:font typeface="Mangal" panose="02040503050203030202" pitchFamily="18" charset="0"/>
      <p:regular r:id="rId56"/>
    </p:embeddedFont>
    <p:embeddedFont>
      <p:font typeface="Calibri" panose="020F0502020204030204" pitchFamily="34" charset="0"/>
      <p:regular r:id="rId57"/>
      <p:bold r:id="rId58"/>
      <p:italic r:id="rId59"/>
      <p:boldItalic r:id="rId60"/>
    </p:embeddedFont>
    <p:embeddedFont>
      <p:font typeface="MS PGothic" panose="020B0600070205080204" pitchFamily="34" charset="-128"/>
      <p:regular r:id="rId61"/>
    </p:embeddedFont>
    <p:embeddedFont>
      <p:font typeface="Segoe UI" panose="020B0502040204020203" pitchFamily="34" charset="0"/>
      <p:regular r:id="rId62"/>
      <p:bold r:id="rId63"/>
      <p:italic r:id="rId64"/>
      <p:boldItalic r:id="rId65"/>
    </p:embeddedFont>
    <p:embeddedFont>
      <p:font typeface="Segoe UI Semilight" panose="020B0402040204020203" pitchFamily="34" charset="0"/>
      <p:regular r:id="rId66"/>
      <p:italic r:id="rId67"/>
    </p:embeddedFont>
    <p:embeddedFont>
      <p:font typeface="Consolas" panose="020B0609020204030204" pitchFamily="49" charset="0"/>
      <p:regular r:id="rId68"/>
      <p:bold r:id="rId69"/>
      <p:italic r:id="rId70"/>
      <p:boldItalic r:id="rId71"/>
    </p:embeddedFont>
    <p:embeddedFont>
      <p:font typeface="Segoe UI Symbol" panose="020B0502040204020203" pitchFamily="34" charset="0"/>
      <p:regular r:id="rId72"/>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 id="397"/>
          </p14:sldIdLst>
        </p14:section>
        <p14:section name="Design for Operations" id="{7ADBFB43-791A-4477-940E-E9E90BB66866}">
          <p14:sldIdLst>
            <p14:sldId id="406"/>
            <p14:sldId id="407"/>
            <p14:sldId id="645"/>
            <p14:sldId id="654"/>
          </p14:sldIdLst>
        </p14:section>
        <p14:section name="Design an application monitoring and alerting strategy" id="{EE7F45B0-A6AD-411D-A512-DBBFEC401377}">
          <p14:sldIdLst>
            <p14:sldId id="399"/>
            <p14:sldId id="648"/>
            <p14:sldId id="656"/>
            <p14:sldId id="657"/>
            <p14:sldId id="658"/>
            <p14:sldId id="663"/>
            <p14:sldId id="665"/>
            <p14:sldId id="650"/>
          </p14:sldIdLst>
        </p14:section>
        <p14:section name="Design a platform monitoring and alerting strategy" id="{C6B6578B-F5CF-418D-991A-F24A0340D180}">
          <p14:sldIdLst>
            <p14:sldId id="313"/>
            <p14:sldId id="652"/>
            <p14:sldId id="644"/>
            <p14:sldId id="659"/>
            <p14:sldId id="660"/>
            <p14:sldId id="646"/>
          </p14:sldIdLst>
        </p14:section>
        <p14:section name="Design an operations automation strategy" id="{B92904DA-AD65-48A7-82FB-BA4D438E899A}">
          <p14:sldIdLst>
            <p14:sldId id="315"/>
            <p14:sldId id="324"/>
            <p14:sldId id="528"/>
            <p14:sldId id="605"/>
            <p14:sldId id="604"/>
            <p14:sldId id="631"/>
            <p14:sldId id="634"/>
            <p14:sldId id="666"/>
            <p14:sldId id="661"/>
            <p14:sldId id="662"/>
          </p14:sldIdLst>
        </p14:section>
        <p14:section name="Appendix" id="{FC632342-E921-4C61-9126-F4CE44EEB68E}">
          <p14:sldIdLst>
            <p14:sldId id="651"/>
            <p14:sldId id="618"/>
            <p14:sldId id="573"/>
            <p14:sldId id="611"/>
            <p14:sldId id="612"/>
            <p14:sldId id="616"/>
            <p14:sldId id="617"/>
            <p14:sldId id="619"/>
            <p14:sldId id="576"/>
            <p14:sldId id="522"/>
            <p14:sldId id="602"/>
            <p14:sldId id="603"/>
            <p14:sldId id="6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79508" autoAdjust="0"/>
  </p:normalViewPr>
  <p:slideViewPr>
    <p:cSldViewPr snapToGrid="0">
      <p:cViewPr varScale="1">
        <p:scale>
          <a:sx n="114" d="100"/>
          <a:sy n="114" d="100"/>
        </p:scale>
        <p:origin x="114" y="12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font" Target="fonts/font22.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5/17/2018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5/17/2018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Segoe UI" panose="020B0502040204020203"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Segoe UI" panose="020B0502040204020203"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818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Get actionable insights through application performance management and instant analytics</a:t>
            </a:r>
          </a:p>
          <a:p>
            <a:r>
              <a:rPr lang="en-US" dirty="0"/>
              <a:t>Detect and diagnose exceptions and application performance issues</a:t>
            </a:r>
          </a:p>
          <a:p>
            <a:r>
              <a:rPr lang="en-US" dirty="0"/>
              <a:t>Monitor Azure websites, including those hosted in containers, plus websites on-premises and with other cloud providers</a:t>
            </a:r>
          </a:p>
          <a:p>
            <a:r>
              <a:rPr lang="en-US" dirty="0"/>
              <a:t>Seamlessly integrate with your DevOps pipeline using Visual Studio Team Services, GitHub, and our webhooks</a:t>
            </a:r>
          </a:p>
          <a:p>
            <a:r>
              <a:rPr lang="en-US" dirty="0"/>
              <a:t>Get started from within Visual Studio, or monitor existing apps without redeploying</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11</a:t>
            </a:fld>
            <a:endParaRPr lang="en-US" dirty="0"/>
          </a:p>
        </p:txBody>
      </p:sp>
    </p:spTree>
    <p:extLst>
      <p:ext uri="{BB962C8B-B14F-4D97-AF65-F5344CB8AC3E}">
        <p14:creationId xmlns:p14="http://schemas.microsoft.com/office/powerpoint/2010/main" val="183084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5/17/2018 1:02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7895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15</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00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3601522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Your personalized recommendation guide to Azure best practices</a:t>
            </a:r>
          </a:p>
          <a:p>
            <a:pPr algn="l">
              <a:buFont typeface="Arial" panose="020B0604020202020204" pitchFamily="34" charset="0"/>
              <a:buChar char="•"/>
            </a:pPr>
            <a:r>
              <a:rPr lang="en-US" b="0" i="0" dirty="0">
                <a:solidFill>
                  <a:srgbClr val="FFFFFF"/>
                </a:solidFill>
                <a:effectLst/>
                <a:latin typeface="Segoe UI" panose="020B0502040204020203" pitchFamily="34" charset="0"/>
              </a:rPr>
              <a:t>Optimize your Azure resources for high availability, security, performance, and cost</a:t>
            </a:r>
          </a:p>
          <a:p>
            <a:pPr algn="l">
              <a:buFont typeface="Arial" panose="020B0604020202020204" pitchFamily="34" charset="0"/>
              <a:buChar char="•"/>
            </a:pPr>
            <a:r>
              <a:rPr lang="en-US" b="0" i="0" dirty="0">
                <a:solidFill>
                  <a:srgbClr val="FFFFFF"/>
                </a:solidFill>
                <a:effectLst/>
                <a:latin typeface="Segoe UI" panose="020B0502040204020203" pitchFamily="34" charset="0"/>
              </a:rPr>
              <a:t>Implement personalized recommendations with ease</a:t>
            </a:r>
          </a:p>
          <a:p>
            <a:pPr algn="l">
              <a:buFont typeface="Arial" panose="020B0604020202020204" pitchFamily="34" charset="0"/>
              <a:buChar char="•"/>
            </a:pPr>
            <a:r>
              <a:rPr lang="en-US" b="0" i="0" dirty="0">
                <a:solidFill>
                  <a:srgbClr val="FFFFFF"/>
                </a:solidFill>
                <a:effectLst/>
                <a:latin typeface="Segoe UI" panose="020B0502040204020203" pitchFamily="34" charset="0"/>
              </a:rPr>
              <a:t>Access best practice optimizations at no additional cost</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a:p>
            <a:r>
              <a:rPr lang="en-US" sz="1200" b="0" i="0" kern="1200" dirty="0">
                <a:solidFill>
                  <a:schemeClr val="tx1"/>
                </a:solidFill>
                <a:effectLst/>
                <a:latin typeface="+mn-lt"/>
                <a:ea typeface="+mn-ea"/>
                <a:cs typeface="+mn-cs"/>
              </a:rPr>
              <a:t>Advisor 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Advisor, you can:</a:t>
            </a:r>
          </a:p>
          <a:p>
            <a:r>
              <a:rPr lang="en-US" sz="1200" b="0" i="0" kern="1200" dirty="0">
                <a:solidFill>
                  <a:schemeClr val="tx1"/>
                </a:solidFill>
                <a:effectLst/>
                <a:latin typeface="+mn-lt"/>
                <a:ea typeface="+mn-ea"/>
                <a:cs typeface="+mn-cs"/>
              </a:rPr>
              <a:t>Get proactive, actionable, and personalized best practices recommendations.</a:t>
            </a:r>
          </a:p>
          <a:p>
            <a:r>
              <a:rPr lang="en-US" sz="1200" b="0" i="0" kern="1200" dirty="0">
                <a:solidFill>
                  <a:schemeClr val="tx1"/>
                </a:solidFill>
                <a:effectLst/>
                <a:latin typeface="+mn-lt"/>
                <a:ea typeface="+mn-ea"/>
                <a:cs typeface="+mn-cs"/>
              </a:rPr>
              <a:t>Improve the performance, security, and high availability of your resources, as you identify opportunities to reduce your overall Azure spend.</a:t>
            </a:r>
          </a:p>
          <a:p>
            <a:r>
              <a:rPr lang="en-US" sz="1200" b="0" i="0" kern="1200" dirty="0">
                <a:solidFill>
                  <a:schemeClr val="tx1"/>
                </a:solidFill>
                <a:effectLst/>
                <a:latin typeface="+mn-lt"/>
                <a:ea typeface="+mn-ea"/>
                <a:cs typeface="+mn-cs"/>
              </a:rPr>
              <a:t>Get recommendations with proposed actions inline.</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38484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b="1" dirty="0"/>
              <a:t>Monitor, diagnose, and gain insights to your network performance and health</a:t>
            </a:r>
          </a:p>
          <a:p>
            <a:pPr>
              <a:buFont typeface="Arial" panose="020B0604020202020204" pitchFamily="34" charset="0"/>
              <a:buChar char="•"/>
            </a:pPr>
            <a:r>
              <a:rPr lang="en-US" dirty="0"/>
              <a:t>Remotely capture packet data for your virtual machines</a:t>
            </a:r>
          </a:p>
          <a:p>
            <a:pPr>
              <a:buFont typeface="Arial" panose="020B0604020202020204" pitchFamily="34" charset="0"/>
              <a:buChar char="•"/>
            </a:pPr>
            <a:r>
              <a:rPr lang="en-US" dirty="0"/>
              <a:t>Monitor your virtual machine network security using flow logs and security group view</a:t>
            </a:r>
          </a:p>
          <a:p>
            <a:pPr>
              <a:buFont typeface="Arial" panose="020B0604020202020204" pitchFamily="34" charset="0"/>
              <a:buChar char="•"/>
            </a:pPr>
            <a:r>
              <a:rPr lang="en-US" dirty="0"/>
              <a:t>Diagnose your VPN connectivity issues</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a:p>
            <a:pPr algn="l">
              <a:buFont typeface="Arial" panose="020B0604020202020204" pitchFamily="34" charset="0"/>
              <a:buNone/>
            </a:pPr>
            <a:r>
              <a:rPr lang="en-US" b="0" i="0" dirty="0">
                <a:solidFill>
                  <a:srgbClr val="FFFFFF"/>
                </a:solidFill>
                <a:effectLst/>
                <a:latin typeface="Segoe UI" panose="020B0502040204020203" pitchFamily="34" charset="0"/>
              </a:rPr>
              <a:t>Network Watcher provides the following features: • Topology • Variable Packet Capture • IP Flow Verify • Next Hop • Diagnostics Logging • Security Group View • NSG Flow Logging • VPN Gateway Troubleshooting • Network Subscription Limits • Role Based Access Control • Connectivity </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99521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5/17/2018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61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21</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1785523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5/17/2018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7275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can be used with Windows &amp; Linux</a:t>
            </a:r>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3020158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78707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Discovering the actual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Fixing a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that has drifted away from the desired state</a:t>
            </a:r>
            <a:endParaRPr lang="en-US" sz="800" dirty="0">
              <a:solidFill>
                <a:srgbClr val="000000"/>
              </a:solidFill>
              <a:latin typeface="Calibri" panose="020F0502020204030204" pitchFamily="34" charset="0"/>
              <a:cs typeface="Calibri" panose="020F0502020204030204" pitchFamily="34"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0065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26</a:t>
            </a:fld>
            <a:endParaRPr lang="en-US"/>
          </a:p>
        </p:txBody>
      </p:sp>
    </p:spTree>
    <p:extLst>
      <p:ext uri="{BB962C8B-B14F-4D97-AF65-F5344CB8AC3E}">
        <p14:creationId xmlns:p14="http://schemas.microsoft.com/office/powerpoint/2010/main" val="163656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27</a:t>
            </a:fld>
            <a:endParaRPr lang="en-US"/>
          </a:p>
        </p:txBody>
      </p:sp>
    </p:spTree>
    <p:extLst>
      <p:ext uri="{BB962C8B-B14F-4D97-AF65-F5344CB8AC3E}">
        <p14:creationId xmlns:p14="http://schemas.microsoft.com/office/powerpoint/2010/main" val="242416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29</a:t>
            </a:fld>
            <a:endParaRPr lang="en-US" dirty="0"/>
          </a:p>
        </p:txBody>
      </p:sp>
    </p:spTree>
    <p:extLst>
      <p:ext uri="{BB962C8B-B14F-4D97-AF65-F5344CB8AC3E}">
        <p14:creationId xmlns:p14="http://schemas.microsoft.com/office/powerpoint/2010/main" val="2624951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30</a:t>
            </a:fld>
            <a:endParaRPr lang="en-US" dirty="0"/>
          </a:p>
        </p:txBody>
      </p:sp>
    </p:spTree>
    <p:extLst>
      <p:ext uri="{BB962C8B-B14F-4D97-AF65-F5344CB8AC3E}">
        <p14:creationId xmlns:p14="http://schemas.microsoft.com/office/powerpoint/2010/main" val="672108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4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2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049969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91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66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2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836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25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025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4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5/17/2018 1:02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588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 1:13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107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58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6767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6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5/17/2018</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5</a:t>
            </a:fld>
            <a:endParaRPr lang="en-US" dirty="0">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dirty="0">
              <a:solidFill>
                <a:prstClr val="black"/>
              </a:solidFill>
            </a:endParaRPr>
          </a:p>
        </p:txBody>
      </p:sp>
    </p:spTree>
    <p:extLst>
      <p:ext uri="{BB962C8B-B14F-4D97-AF65-F5344CB8AC3E}">
        <p14:creationId xmlns:p14="http://schemas.microsoft.com/office/powerpoint/2010/main" val="325235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1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7</a:t>
            </a:fld>
            <a:endParaRPr lang="en-US" dirty="0"/>
          </a:p>
        </p:txBody>
      </p:sp>
    </p:spTree>
    <p:extLst>
      <p:ext uri="{BB962C8B-B14F-4D97-AF65-F5344CB8AC3E}">
        <p14:creationId xmlns:p14="http://schemas.microsoft.com/office/powerpoint/2010/main" val="353443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71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Segoe UI" panose="020B0502040204020203"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Segoe UI" panose="020B0502040204020203"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Segoe UI" panose="020B0502040204020203"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Segoe UI" panose="020B0502040204020203"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18145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Open browser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93546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5215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205615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LAB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25093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538962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29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9058035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mj-lt"/>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mj-lt"/>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mj-lt"/>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mj-lt"/>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13994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16937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65551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9504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2717328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39974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777A-DEE7-435B-9586-0103DF77F643}"/>
              </a:ext>
            </a:extLst>
          </p:cNvPr>
          <p:cNvSpPr>
            <a:spLocks noGrp="1"/>
          </p:cNvSpPr>
          <p:nvPr>
            <p:ph type="title" hasCustomPrompt="1"/>
          </p:nvPr>
        </p:nvSpPr>
        <p:spPr/>
        <p:txBody>
          <a:bodyPr/>
          <a:lstStyle>
            <a:lvl1pPr>
              <a:defRPr/>
            </a:lvl1pPr>
          </a:lstStyle>
          <a:p>
            <a:r>
              <a:rPr lang="en-US" dirty="0"/>
              <a:t>Click to edit NON-BULLETED TEXT title style</a:t>
            </a:r>
          </a:p>
        </p:txBody>
      </p:sp>
      <p:sp>
        <p:nvSpPr>
          <p:cNvPr id="3" name="Text Placeholder 3">
            <a:extLst>
              <a:ext uri="{FF2B5EF4-FFF2-40B4-BE49-F238E27FC236}">
                <a16:creationId xmlns:a16="http://schemas.microsoft.com/office/drawing/2014/main" id="{E2F3D165-3D91-440C-8CC8-1E0E8F3DB5B4}"/>
              </a:ext>
            </a:extLst>
          </p:cNvPr>
          <p:cNvSpPr>
            <a:spLocks noGrp="1"/>
          </p:cNvSpPr>
          <p:nvPr>
            <p:ph type="body" sz="quarter" idx="10" hasCustomPrompt="1"/>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NON-BULLETED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83D0C714-2679-4BEE-9E62-30AB557DE901}"/>
              </a:ext>
            </a:extLst>
          </p:cNvPr>
          <p:cNvSpPr>
            <a:spLocks noGrp="1"/>
          </p:cNvSpPr>
          <p:nvPr>
            <p:ph type="body" sz="quarter" idx="11"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1989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054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URL">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44292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69530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56195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5944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572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21346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1068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336124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02"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439" y="6001381"/>
            <a:ext cx="1344638" cy="386208"/>
          </a:xfrm>
          <a:prstGeom prst="rect">
            <a:avLst/>
          </a:prstGeom>
        </p:spPr>
      </p:pic>
      <p:grpSp>
        <p:nvGrpSpPr>
          <p:cNvPr id="2" name="Group 1">
            <a:extLst>
              <a:ext uri="{FF2B5EF4-FFF2-40B4-BE49-F238E27FC236}">
                <a16:creationId xmlns:a16="http://schemas.microsoft.com/office/drawing/2014/main" id="{8F1C1763-D9DA-4889-BC7E-8504B5AE004B}"/>
              </a:ext>
            </a:extLst>
          </p:cNvPr>
          <p:cNvGrpSpPr/>
          <p:nvPr userDrawn="1"/>
        </p:nvGrpSpPr>
        <p:grpSpPr>
          <a:xfrm>
            <a:off x="5513236" y="237646"/>
            <a:ext cx="3431341" cy="6311663"/>
            <a:chOff x="7350981" y="470410"/>
            <a:chExt cx="4575121" cy="6311663"/>
          </a:xfrm>
        </p:grpSpPr>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2024467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olid Dark">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5" y="139009"/>
            <a:ext cx="8792395" cy="717202"/>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443820" y="6159323"/>
            <a:ext cx="1344638" cy="386208"/>
          </a:xfrm>
          <a:prstGeom prst="rect">
            <a:avLst/>
          </a:prstGeom>
        </p:spPr>
      </p:pic>
    </p:spTree>
    <p:extLst>
      <p:ext uri="{BB962C8B-B14F-4D97-AF65-F5344CB8AC3E}">
        <p14:creationId xmlns:p14="http://schemas.microsoft.com/office/powerpoint/2010/main" val="4077902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17.05.2018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8482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TEXT title style</a:t>
            </a:r>
          </a:p>
        </p:txBody>
      </p:sp>
      <p:sp>
        <p:nvSpPr>
          <p:cNvPr id="3" name="Text Placeholder 2"/>
          <p:cNvSpPr>
            <a:spLocks noGrp="1"/>
          </p:cNvSpPr>
          <p:nvPr>
            <p:ph type="body" idx="1" hasCustomPrompt="1"/>
          </p:nvPr>
        </p:nvSpPr>
        <p:spPr/>
        <p:txBody>
          <a:bodyPr/>
          <a:lstStyle>
            <a:lvl1pPr>
              <a:defRPr/>
            </a:lvl1pPr>
          </a:lstStyle>
          <a:p>
            <a:pPr lvl="0"/>
            <a:r>
              <a:rPr lang="en-US" dirty="0"/>
              <a:t>Edit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52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61515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Clea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Tree>
    <p:extLst>
      <p:ext uri="{BB962C8B-B14F-4D97-AF65-F5344CB8AC3E}">
        <p14:creationId xmlns:p14="http://schemas.microsoft.com/office/powerpoint/2010/main" val="1407330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1117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18126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2296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103611969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zure-monitor"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pplication-insight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ecurity-center/security-center-intro"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dvisor/advisor-overview"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services/network-watcher/"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www.chef.io/solutions/windows/" TargetMode="External"/><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docs.microsoft.com/en-us/azure/automation/automation-intro" TargetMode="External"/><Relationship Id="rId5" Type="http://schemas.openxmlformats.org/officeDocument/2006/relationships/hyperlink" Target="https://docs.microsoft.com/en-us/azure/automation/automation-dsc-overview" TargetMode="External"/><Relationship Id="rId10" Type="http://schemas.openxmlformats.org/officeDocument/2006/relationships/image" Target="../media/image40.png"/><Relationship Id="rId4" Type="http://schemas.openxmlformats.org/officeDocument/2006/relationships/hyperlink" Target="http://puppetlabs.com/solutions/microsoft" TargetMode="External"/><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emf"/><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png"/><Relationship Id="rId10" Type="http://schemas.openxmlformats.org/officeDocument/2006/relationships/image" Target="../media/image69.emf"/><Relationship Id="rId4" Type="http://schemas.openxmlformats.org/officeDocument/2006/relationships/image" Target="../media/image63.png"/><Relationship Id="rId9" Type="http://schemas.openxmlformats.org/officeDocument/2006/relationships/image" Target="../media/image68.emf"/><Relationship Id="rId14" Type="http://schemas.openxmlformats.org/officeDocument/2006/relationships/image" Target="../media/image7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aka.ms/azureresourcehealth/" TargetMode="External"/><Relationship Id="rId4" Type="http://schemas.openxmlformats.org/officeDocument/2006/relationships/hyperlink" Target="http://aka.ms/azureadviso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en-ie/learning/exam-70-535.aspx"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log-analytics/log-analytics-overview"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70-535 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dirty="0"/>
              <a:t>Design Solutions by using Platform Services</a:t>
            </a:r>
          </a:p>
          <a:p>
            <a:r>
              <a:rPr lang="en-US" b="1" dirty="0">
                <a:solidFill>
                  <a:srgbClr val="FFC000"/>
                </a:solidFill>
              </a:rPr>
              <a:t>Design for Operations</a:t>
            </a:r>
          </a:p>
          <a:p>
            <a:endParaRPr lang="en-US" dirty="0"/>
          </a:p>
        </p:txBody>
      </p:sp>
      <p:sp>
        <p:nvSpPr>
          <p:cNvPr id="3" name="Subtitle 2"/>
          <p:cNvSpPr>
            <a:spLocks noGrp="1"/>
          </p:cNvSpPr>
          <p:nvPr>
            <p:ph type="body" sz="quarter" idx="10"/>
          </p:nvPr>
        </p:nvSpPr>
        <p:spPr>
          <a:solidFill>
            <a:schemeClr val="accent1"/>
          </a:solidFill>
        </p:spPr>
        <p:txBody>
          <a:bodyPr/>
          <a:lstStyle/>
          <a:p>
            <a:pPr marL="0" indent="0" algn="ctr">
              <a:buClr>
                <a:schemeClr val="bg1"/>
              </a:buClr>
              <a:buNone/>
            </a:pPr>
            <a:endParaRPr lang="en-US" b="1" i="1" dirty="0">
              <a:solidFill>
                <a:schemeClr val="tx1"/>
              </a:solidFill>
            </a:endParaRPr>
          </a:p>
          <a:p>
            <a:pPr marL="0" indent="0" algn="ctr">
              <a:buClr>
                <a:schemeClr val="bg1"/>
              </a:buClr>
              <a:buNone/>
            </a:pPr>
            <a:endParaRPr lang="en-US" sz="1800" b="1" dirty="0">
              <a:solidFill>
                <a:schemeClr val="tx1"/>
              </a:solidFill>
            </a:endParaRPr>
          </a:p>
          <a:p>
            <a:pPr marL="0" indent="0" algn="ctr">
              <a:buClr>
                <a:schemeClr val="bg1"/>
              </a:buClr>
              <a:buNone/>
            </a:pPr>
            <a:r>
              <a:rPr lang="en-US" sz="1800" b="1" dirty="0">
                <a:solidFill>
                  <a:schemeClr val="tx1"/>
                </a:solidFill>
              </a:rPr>
              <a:t>Mohd Mishal</a:t>
            </a:r>
          </a:p>
          <a:p>
            <a:pPr marL="0" indent="0" algn="ctr">
              <a:buClr>
                <a:schemeClr val="bg1"/>
              </a:buClr>
              <a:buNone/>
            </a:pPr>
            <a:r>
              <a:rPr lang="en-US" sz="1800" b="1" dirty="0">
                <a:solidFill>
                  <a:schemeClr val="tx1"/>
                </a:solidFill>
              </a:rPr>
              <a:t>Clouds Solution Consultant MCT</a:t>
            </a:r>
          </a:p>
          <a:p>
            <a:pPr marL="0" indent="0">
              <a:buClr>
                <a:schemeClr val="bg1"/>
              </a:buClr>
              <a:buNone/>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39816" y="2568898"/>
            <a:ext cx="5696612" cy="164814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Segoe UI" panose="020B0502040204020203" pitchFamily="34" charset="0"/>
              </a:rPr>
              <a:t>View and manage all your monitoring data easily</a:t>
            </a:r>
          </a:p>
          <a:p>
            <a:r>
              <a:rPr lang="en-US" sz="2100" dirty="0">
                <a:solidFill>
                  <a:srgbClr val="505050"/>
                </a:solidFill>
                <a:latin typeface="Segoe UI" panose="020B0502040204020203" pitchFamily="34" charset="0"/>
              </a:rPr>
              <a:t>Set up alerts and take automated actions</a:t>
            </a:r>
          </a:p>
          <a:p>
            <a:r>
              <a:rPr lang="en-US" sz="2100" dirty="0">
                <a:solidFill>
                  <a:srgbClr val="505050"/>
                </a:solidFill>
                <a:latin typeface="Segoe UI" panose="020B0502040204020203" pitchFamily="34" charset="0"/>
              </a:rPr>
              <a:t>Diagnose operational issues quickly</a:t>
            </a:r>
          </a:p>
          <a:p>
            <a:r>
              <a:rPr lang="en-US" sz="2100" dirty="0">
                <a:solidFill>
                  <a:srgbClr val="505050"/>
                </a:solidFill>
                <a:latin typeface="Segoe UI" panose="020B0502040204020203" pitchFamily="34" charset="0"/>
              </a:rPr>
              <a:t>Integrate with your existing tools</a:t>
            </a:r>
          </a:p>
        </p:txBody>
      </p:sp>
      <p:sp>
        <p:nvSpPr>
          <p:cNvPr id="3" name="Title 2">
            <a:extLst>
              <a:ext uri="{FF2B5EF4-FFF2-40B4-BE49-F238E27FC236}">
                <a16:creationId xmlns:a16="http://schemas.microsoft.com/office/drawing/2014/main" id="{065C7B93-44D2-431E-8F0E-B2A578FED161}"/>
              </a:ext>
            </a:extLst>
          </p:cNvPr>
          <p:cNvSpPr>
            <a:spLocks noGrp="1"/>
          </p:cNvSpPr>
          <p:nvPr>
            <p:ph type="title"/>
          </p:nvPr>
        </p:nvSpPr>
        <p:spPr/>
        <p:txBody>
          <a:bodyPr/>
          <a:lstStyle/>
          <a:p>
            <a:r>
              <a:rPr lang="en-GB" dirty="0"/>
              <a:t>Azure Monitor</a:t>
            </a:r>
            <a:endParaRPr lang="en-US" dirty="0"/>
          </a:p>
        </p:txBody>
      </p:sp>
      <p:sp>
        <p:nvSpPr>
          <p:cNvPr id="5" name="Text Placeholder 4">
            <a:extLst>
              <a:ext uri="{FF2B5EF4-FFF2-40B4-BE49-F238E27FC236}">
                <a16:creationId xmlns:a16="http://schemas.microsoft.com/office/drawing/2014/main" id="{4C99EB61-F1A5-4341-8B31-12BAB601F47B}"/>
              </a:ext>
            </a:extLst>
          </p:cNvPr>
          <p:cNvSpPr>
            <a:spLocks noGrp="1"/>
          </p:cNvSpPr>
          <p:nvPr>
            <p:ph type="body" sz="quarter" idx="10"/>
          </p:nvPr>
        </p:nvSpPr>
        <p:spPr/>
        <p:txBody>
          <a:bodyPr/>
          <a:lstStyle/>
          <a:p>
            <a:r>
              <a:rPr lang="en-US" dirty="0">
                <a:hlinkClick r:id="rId3"/>
              </a:rPr>
              <a:t>https://docs.microsoft.com/en-us/azure/monitoring-and-diagnostics/monitoring-overview-azure-monitor</a:t>
            </a:r>
            <a:endParaRPr lang="en-US" dirty="0"/>
          </a:p>
          <a:p>
            <a:endParaRPr lang="en-US" dirty="0"/>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636" y="2691153"/>
            <a:ext cx="2278856"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4AE5-F45B-457C-A3FC-6D982928CA07}"/>
              </a:ext>
            </a:extLst>
          </p:cNvPr>
          <p:cNvSpPr>
            <a:spLocks noGrp="1"/>
          </p:cNvSpPr>
          <p:nvPr>
            <p:ph type="title"/>
          </p:nvPr>
        </p:nvSpPr>
        <p:spPr/>
        <p:txBody>
          <a:bodyPr/>
          <a:lstStyle/>
          <a:p>
            <a:r>
              <a:rPr lang="en-US" dirty="0"/>
              <a:t>Azure Application Insights</a:t>
            </a:r>
          </a:p>
        </p:txBody>
      </p:sp>
      <p:sp>
        <p:nvSpPr>
          <p:cNvPr id="4" name="Text Placeholder 3">
            <a:extLst>
              <a:ext uri="{FF2B5EF4-FFF2-40B4-BE49-F238E27FC236}">
                <a16:creationId xmlns:a16="http://schemas.microsoft.com/office/drawing/2014/main" id="{1D2A039C-D0C3-4B37-BA85-A56D9C5511D2}"/>
              </a:ext>
            </a:extLst>
          </p:cNvPr>
          <p:cNvSpPr>
            <a:spLocks noGrp="1"/>
          </p:cNvSpPr>
          <p:nvPr>
            <p:ph type="body" sz="quarter" idx="10"/>
          </p:nvPr>
        </p:nvSpPr>
        <p:spPr/>
        <p:txBody>
          <a:bodyPr/>
          <a:lstStyle/>
          <a:p>
            <a:r>
              <a:rPr lang="en-US" dirty="0">
                <a:hlinkClick r:id="rId3"/>
              </a:rPr>
              <a:t>https://docs.microsoft.com/en-us/azure/application-insights/</a:t>
            </a:r>
            <a:endParaRPr lang="en-US" dirty="0"/>
          </a:p>
          <a:p>
            <a:endParaRPr lang="en-US" dirty="0"/>
          </a:p>
        </p:txBody>
      </p:sp>
      <p:pic>
        <p:nvPicPr>
          <p:cNvPr id="5" name="Picture 4">
            <a:extLst>
              <a:ext uri="{FF2B5EF4-FFF2-40B4-BE49-F238E27FC236}">
                <a16:creationId xmlns:a16="http://schemas.microsoft.com/office/drawing/2014/main" id="{7A1F13BE-99B0-45AB-8D4B-B1674BE7DAB4}"/>
              </a:ext>
            </a:extLst>
          </p:cNvPr>
          <p:cNvPicPr>
            <a:picLocks noChangeAspect="1"/>
          </p:cNvPicPr>
          <p:nvPr/>
        </p:nvPicPr>
        <p:blipFill>
          <a:blip r:embed="rId4"/>
          <a:stretch>
            <a:fillRect/>
          </a:stretch>
        </p:blipFill>
        <p:spPr>
          <a:xfrm>
            <a:off x="0" y="1587818"/>
            <a:ext cx="9144000" cy="3682363"/>
          </a:xfrm>
          <a:prstGeom prst="rect">
            <a:avLst/>
          </a:prstGeom>
        </p:spPr>
      </p:pic>
    </p:spTree>
    <p:extLst>
      <p:ext uri="{BB962C8B-B14F-4D97-AF65-F5344CB8AC3E}">
        <p14:creationId xmlns:p14="http://schemas.microsoft.com/office/powerpoint/2010/main" val="62279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45C8-60EB-401D-AB89-EB06B236FC83}"/>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545E4F76-D27B-4492-9728-0296638DE8C4}"/>
              </a:ext>
            </a:extLst>
          </p:cNvPr>
          <p:cNvSpPr>
            <a:spLocks noGrp="1"/>
          </p:cNvSpPr>
          <p:nvPr>
            <p:ph type="body" idx="4294967295"/>
          </p:nvPr>
        </p:nvSpPr>
        <p:spPr>
          <a:xfrm>
            <a:off x="0" y="1020763"/>
            <a:ext cx="8574088" cy="5148262"/>
          </a:xfrm>
        </p:spPr>
        <p:txBody>
          <a:bodyPr/>
          <a:lstStyle/>
          <a:p>
            <a:r>
              <a:rPr lang="en-US" b="1" dirty="0"/>
              <a:t>Capture Performance and Usage Analytics for an ASP.NET Application</a:t>
            </a:r>
          </a:p>
          <a:p>
            <a:endParaRPr lang="en-US" b="1" dirty="0"/>
          </a:p>
          <a:p>
            <a:endParaRPr lang="en-US" b="1" dirty="0"/>
          </a:p>
          <a:p>
            <a:endParaRPr lang="en-US" b="1" dirty="0"/>
          </a:p>
          <a:p>
            <a:r>
              <a:rPr lang="en-US" b="1" dirty="0"/>
              <a:t>Get Additional IIS Performance Telemetry or </a:t>
            </a:r>
            <a:br>
              <a:rPr lang="en-US" b="1" dirty="0"/>
            </a:br>
            <a:r>
              <a:rPr lang="en-US" b="1" dirty="0"/>
              <a:t>Diagnose Issues in a Live Website on IIS Without Redeploying</a:t>
            </a:r>
          </a:p>
          <a:p>
            <a:pPr marL="0" indent="0">
              <a:buNone/>
            </a:pPr>
            <a:br>
              <a:rPr lang="en-US" dirty="0"/>
            </a:br>
            <a:endParaRPr lang="en-US" dirty="0"/>
          </a:p>
        </p:txBody>
      </p:sp>
      <p:pic>
        <p:nvPicPr>
          <p:cNvPr id="1026" name="Picture 2" descr="https://prod-edxapp.edx-cdn.org/assets/courseware/v1/15b205f9c451f651bd60c182c99c6f7a/asset-v1:Microsoft+DEV205Bx+3T2017+type@asset+block/appinsightstable06.png">
            <a:extLst>
              <a:ext uri="{FF2B5EF4-FFF2-40B4-BE49-F238E27FC236}">
                <a16:creationId xmlns:a16="http://schemas.microsoft.com/office/drawing/2014/main" id="{7A2D7829-4E9E-4D79-8737-A541CF2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641" y="1807079"/>
            <a:ext cx="5358770" cy="1621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rod-edxapp.edx-cdn.org/assets/courseware/v1/4f63db06db5866e15030a0198201d5b9/asset-v1:Microsoft+DEV205Bx+3T2017+type@asset+block/appinsightstable13.png">
            <a:extLst>
              <a:ext uri="{FF2B5EF4-FFF2-40B4-BE49-F238E27FC236}">
                <a16:creationId xmlns:a16="http://schemas.microsoft.com/office/drawing/2014/main" id="{30459E5C-3BE2-4702-91F5-F9C555DEF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150" y="4346967"/>
            <a:ext cx="5857875" cy="173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96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E5-A816-4ABC-A15A-027424420DA6}"/>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14550EB3-E9B7-4E2A-9B6F-F5EDEA782678}"/>
              </a:ext>
            </a:extLst>
          </p:cNvPr>
          <p:cNvSpPr>
            <a:spLocks noGrp="1"/>
          </p:cNvSpPr>
          <p:nvPr>
            <p:ph idx="1"/>
          </p:nvPr>
        </p:nvSpPr>
        <p:spPr/>
        <p:txBody>
          <a:bodyPr/>
          <a:lstStyle/>
          <a:p>
            <a:r>
              <a:rPr lang="en-US" b="1" dirty="0"/>
              <a:t>Monitor Availability of Your Website</a:t>
            </a:r>
          </a:p>
          <a:p>
            <a:endParaRPr lang="en-US" b="1" dirty="0"/>
          </a:p>
          <a:p>
            <a:endParaRPr lang="en-US" b="1" dirty="0"/>
          </a:p>
          <a:p>
            <a:endParaRPr lang="en-US" b="1" dirty="0"/>
          </a:p>
          <a:p>
            <a:endParaRPr lang="en-US" b="1" dirty="0"/>
          </a:p>
          <a:p>
            <a:r>
              <a:rPr lang="en-US" b="1" dirty="0"/>
              <a:t>Add Application Insights to your device app project.</a:t>
            </a:r>
          </a:p>
          <a:p>
            <a:pPr marL="0" indent="0">
              <a:buNone/>
            </a:pPr>
            <a:br>
              <a:rPr lang="en-US" dirty="0"/>
            </a:br>
            <a:endParaRPr lang="en-US" b="1" dirty="0"/>
          </a:p>
          <a:p>
            <a:endParaRPr lang="en-US" dirty="0"/>
          </a:p>
        </p:txBody>
      </p:sp>
      <p:sp>
        <p:nvSpPr>
          <p:cNvPr id="4" name="Text Placeholder 3">
            <a:extLst>
              <a:ext uri="{FF2B5EF4-FFF2-40B4-BE49-F238E27FC236}">
                <a16:creationId xmlns:a16="http://schemas.microsoft.com/office/drawing/2014/main" id="{9515498A-4823-4021-BF70-8A86B110D3BE}"/>
              </a:ext>
            </a:extLst>
          </p:cNvPr>
          <p:cNvSpPr>
            <a:spLocks noGrp="1"/>
          </p:cNvSpPr>
          <p:nvPr>
            <p:ph type="body" sz="quarter" idx="13"/>
          </p:nvPr>
        </p:nvSpPr>
        <p:spPr>
          <a:xfrm>
            <a:off x="261253" y="6307137"/>
            <a:ext cx="8574772" cy="410903"/>
          </a:xfrm>
        </p:spPr>
        <p:txBody>
          <a:bodyPr/>
          <a:lstStyle/>
          <a:p>
            <a:pPr marL="0" indent="0">
              <a:buNone/>
            </a:pPr>
            <a:endParaRPr lang="en-US" dirty="0"/>
          </a:p>
        </p:txBody>
      </p:sp>
      <p:pic>
        <p:nvPicPr>
          <p:cNvPr id="5" name="Picture 4">
            <a:extLst>
              <a:ext uri="{FF2B5EF4-FFF2-40B4-BE49-F238E27FC236}">
                <a16:creationId xmlns:a16="http://schemas.microsoft.com/office/drawing/2014/main" id="{26C103CE-B050-4A06-A32A-2285B4AB2C08}"/>
              </a:ext>
            </a:extLst>
          </p:cNvPr>
          <p:cNvPicPr>
            <a:picLocks noChangeAspect="1"/>
          </p:cNvPicPr>
          <p:nvPr/>
        </p:nvPicPr>
        <p:blipFill>
          <a:blip r:embed="rId2"/>
          <a:stretch>
            <a:fillRect/>
          </a:stretch>
        </p:blipFill>
        <p:spPr>
          <a:xfrm>
            <a:off x="2999677" y="1580492"/>
            <a:ext cx="5590245" cy="1848508"/>
          </a:xfrm>
          <a:prstGeom prst="rect">
            <a:avLst/>
          </a:prstGeom>
        </p:spPr>
      </p:pic>
      <p:pic>
        <p:nvPicPr>
          <p:cNvPr id="6" name="Picture 5">
            <a:extLst>
              <a:ext uri="{FF2B5EF4-FFF2-40B4-BE49-F238E27FC236}">
                <a16:creationId xmlns:a16="http://schemas.microsoft.com/office/drawing/2014/main" id="{CDD26847-9333-4083-9783-39FB62E8DD09}"/>
              </a:ext>
            </a:extLst>
          </p:cNvPr>
          <p:cNvPicPr>
            <a:picLocks noChangeAspect="1"/>
          </p:cNvPicPr>
          <p:nvPr/>
        </p:nvPicPr>
        <p:blipFill>
          <a:blip r:embed="rId3"/>
          <a:stretch>
            <a:fillRect/>
          </a:stretch>
        </p:blipFill>
        <p:spPr>
          <a:xfrm>
            <a:off x="2999677" y="4122307"/>
            <a:ext cx="5883070" cy="1882582"/>
          </a:xfrm>
          <a:prstGeom prst="rect">
            <a:avLst/>
          </a:prstGeom>
        </p:spPr>
      </p:pic>
    </p:spTree>
    <p:extLst>
      <p:ext uri="{BB962C8B-B14F-4D97-AF65-F5344CB8AC3E}">
        <p14:creationId xmlns:p14="http://schemas.microsoft.com/office/powerpoint/2010/main" val="60415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Insights Ecosystem</a:t>
            </a:r>
          </a:p>
        </p:txBody>
      </p:sp>
      <p:sp>
        <p:nvSpPr>
          <p:cNvPr id="17" name="Text Placeholder 16">
            <a:extLst>
              <a:ext uri="{FF2B5EF4-FFF2-40B4-BE49-F238E27FC236}">
                <a16:creationId xmlns:a16="http://schemas.microsoft.com/office/drawing/2014/main" id="{7624DD2E-4888-4B10-B3D4-A09CEE509AFC}"/>
              </a:ext>
            </a:extLst>
          </p:cNvPr>
          <p:cNvSpPr>
            <a:spLocks noGrp="1"/>
          </p:cNvSpPr>
          <p:nvPr>
            <p:ph type="body" sz="quarter" idx="10"/>
          </p:nvPr>
        </p:nvSpPr>
        <p:spPr/>
        <p:txBody>
          <a:bodyPr/>
          <a:lstStyle/>
          <a:p>
            <a:endParaRPr lang="en-US"/>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6098476" y="2206001"/>
            <a:ext cx="2885510" cy="1552007"/>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Export &amp; Correlation</a:t>
              </a:r>
              <a:endParaRPr lang="en-US" altLang="en-US" sz="21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3133767" y="2206001"/>
            <a:ext cx="2984001" cy="1552008"/>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Exploration</a:t>
              </a:r>
              <a:endParaRPr lang="en-US" altLang="en-US" sz="21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nvGrpSpPr>
            <p:cNvPr id="83" name="Group 82"/>
            <p:cNvGrpSpPr/>
            <p:nvPr/>
          </p:nvGrpSpPr>
          <p:grpSpPr>
            <a:xfrm>
              <a:off x="4338682" y="2387040"/>
              <a:ext cx="3981907" cy="1542144"/>
              <a:chOff x="4338414" y="2943626"/>
              <a:chExt cx="3982472" cy="1542367"/>
            </a:xfrm>
          </p:grpSpPr>
          <p:grpSp>
            <p:nvGrpSpPr>
              <p:cNvPr id="51" name="Group 50"/>
              <p:cNvGrpSpPr/>
              <p:nvPr/>
            </p:nvGrpSpPr>
            <p:grpSpPr>
              <a:xfrm>
                <a:off x="4399174" y="2943626"/>
                <a:ext cx="3921712" cy="1542367"/>
                <a:chOff x="4367109" y="1706319"/>
                <a:chExt cx="3845165" cy="151226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644"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Portal</a:t>
                    </a:r>
                    <a:endParaRPr lang="en-US" altLang="en-US" sz="675"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Azure Monitor</a:t>
                    </a:r>
                  </a:p>
                  <a:p>
                    <a:pPr algn="ctr" defTabSz="685537" eaLnBrk="0" hangingPunct="0">
                      <a:defRPr/>
                    </a:pPr>
                    <a:r>
                      <a:rPr lang="en-US" altLang="en-US" sz="1050" dirty="0">
                        <a:solidFill>
                          <a:srgbClr val="FFFFFF"/>
                        </a:solidFill>
                        <a:latin typeface="Segoe UI Semibold" panose="020B0702040204020203" pitchFamily="34" charset="0"/>
                      </a:rPr>
                      <a:t>Application Map</a:t>
                    </a:r>
                  </a:p>
                  <a:p>
                    <a:pPr algn="ctr" defTabSz="685537" eaLnBrk="0" hangingPunct="0">
                      <a:defRPr/>
                    </a:pPr>
                    <a:r>
                      <a:rPr lang="en-US" altLang="en-US" sz="1050" dirty="0">
                        <a:solidFill>
                          <a:srgbClr val="FFFFFF"/>
                        </a:solidFill>
                        <a:latin typeface="Segoe UI Semibold" panose="020B0702040204020203" pitchFamily="34" charset="0"/>
                      </a:rPr>
                      <a:t>Live Metrics Stream</a:t>
                    </a:r>
                  </a:p>
                  <a:p>
                    <a:pPr algn="ctr" defTabSz="685537" eaLnBrk="0" hangingPunct="0">
                      <a:defRPr/>
                    </a:pPr>
                    <a:r>
                      <a:rPr lang="en-US" altLang="en-US" sz="105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38652"/>
                </a:xfrm>
                <a:prstGeom prst="rect">
                  <a:avLst/>
                </a:prstGeom>
              </p:spPr>
              <p:txBody>
                <a:bodyPr wrap="square">
                  <a:spAutoFit/>
                </a:bodyPr>
                <a:lstStyle/>
                <a:p>
                  <a:pPr algn="ctr" defTabSz="685644" eaLnBrk="0" hangingPunct="0">
                    <a:defRPr/>
                  </a:pPr>
                  <a:r>
                    <a:rPr lang="en-US" altLang="en-US" sz="1050" dirty="0">
                      <a:solidFill>
                        <a:srgbClr val="FFFFFF"/>
                      </a:solidFill>
                      <a:latin typeface="Segoe UI Semibold" panose="020B0702040204020203" pitchFamily="34" charset="0"/>
                    </a:rPr>
                    <a:t>Analytics Portal</a:t>
                  </a:r>
                  <a:endParaRPr lang="en-US" altLang="en-US" sz="1050" dirty="0">
                    <a:solidFill>
                      <a:srgbClr val="FFFFFF"/>
                    </a:solidFill>
                    <a:latin typeface="Arial" panose="020B0604020202020204" pitchFamily="34" charset="0"/>
                  </a:endParaRPr>
                </a:p>
              </p:txBody>
            </p:sp>
          </p:grpSp>
          <p:sp>
            <p:nvSpPr>
              <p:cNvPr id="79" name="Rectangle 78"/>
              <p:cNvSpPr/>
              <p:nvPr/>
            </p:nvSpPr>
            <p:spPr>
              <a:xfrm>
                <a:off x="4699245" y="4127104"/>
                <a:ext cx="1664162" cy="345393"/>
              </a:xfrm>
              <a:prstGeom prst="rect">
                <a:avLst/>
              </a:prstGeom>
            </p:spPr>
            <p:txBody>
              <a:bodyPr wrap="non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 </a:t>
                </a:r>
                <a:r>
                  <a:rPr lang="en-US" sz="105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6196486" y="2606738"/>
            <a:ext cx="2883680" cy="1218974"/>
            <a:chOff x="8427961" y="2935499"/>
            <a:chExt cx="3922561" cy="1658125"/>
          </a:xfrm>
        </p:grpSpPr>
        <p:grpSp>
          <p:nvGrpSpPr>
            <p:cNvPr id="57" name="Group 56"/>
            <p:cNvGrpSpPr/>
            <p:nvPr/>
          </p:nvGrpSpPr>
          <p:grpSpPr>
            <a:xfrm>
              <a:off x="8427961" y="2935499"/>
              <a:ext cx="3922561" cy="1658125"/>
              <a:chOff x="8317259" y="1698351"/>
              <a:chExt cx="3845997" cy="1625761"/>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Power BI</a:t>
                  </a:r>
                  <a:endParaRPr lang="en-US" altLang="en-US" sz="105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dashboards</a:t>
                </a:r>
                <a:endParaRPr lang="en-US" altLang="en-US" sz="105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OMS Connector</a:t>
                  </a:r>
                  <a:endParaRPr lang="en-US" altLang="en-US" sz="105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Data Access APIs</a:t>
                </a:r>
                <a:endParaRPr lang="en-US" altLang="en-US" sz="105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Blob storage</a:t>
                  </a:r>
                  <a:endParaRPr lang="en-US" altLang="en-US" sz="1050" dirty="0">
                    <a:solidFill>
                      <a:srgbClr val="FFFFFF"/>
                    </a:solidFill>
                    <a:latin typeface="Arial" panose="020B0604020202020204" pitchFamily="34" charset="0"/>
                  </a:endParaRPr>
                </a:p>
              </p:txBody>
            </p:sp>
          </p:grpSp>
          <p:sp>
            <p:nvSpPr>
              <p:cNvPr id="63" name="Rectangle 62"/>
              <p:cNvSpPr/>
              <p:nvPr/>
            </p:nvSpPr>
            <p:spPr>
              <a:xfrm>
                <a:off x="10616879" y="2554452"/>
                <a:ext cx="1320070" cy="769660"/>
              </a:xfrm>
              <a:prstGeom prst="rect">
                <a:avLst/>
              </a:prstGeom>
            </p:spPr>
            <p:txBody>
              <a:bodyPr wrap="squar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a:t>
                </a:r>
                <a:r>
                  <a:rPr lang="en-US" sz="1050" dirty="0">
                    <a:solidFill>
                      <a:srgbClr val="505050"/>
                    </a:solidFill>
                    <a:latin typeface="Segoe UI Semibold" panose="020B0702040204020203" pitchFamily="34" charset="0"/>
                    <a:cs typeface="Segoe UI Semibold" panose="020B0702040204020203" pitchFamily="34" charset="0"/>
                  </a:rPr>
                  <a:t> </a:t>
                </a:r>
                <a:r>
                  <a:rPr lang="en-US" sz="105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169057" y="4152187"/>
            <a:ext cx="8814929" cy="38477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Support</a:t>
            </a:r>
            <a:endParaRPr lang="en-US" altLang="en-US" sz="21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169057" y="4536968"/>
            <a:ext cx="8814929" cy="1167228"/>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5" anchor="t" anchorCtr="0" compatLnSpc="1">
            <a:prstTxWarp prst="textNoShape">
              <a:avLst/>
            </a:prstTxWarp>
          </a:bodyPr>
          <a:lstStyle/>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 Core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 - J2EE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Windows Desktop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WCF</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JavaScript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Node.JS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PHP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Python</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Ruby</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Angular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Docker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Kubernetes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Dynamics CRM</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Web Apps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Cloud Services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VMs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Functions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Service Fabric</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Glimpse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Spring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Log4Net/NLog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Log4J/Logback</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System.Diagnostics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Semantic Logging (SLAB)</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ETW/</a:t>
            </a:r>
            <a:r>
              <a:rPr lang="en-US" sz="1050" dirty="0" err="1">
                <a:solidFill>
                  <a:srgbClr val="FFFFFF"/>
                </a:solidFill>
                <a:latin typeface="Segoe UI Semibold" panose="020B0702040204020203" pitchFamily="34" charset="0"/>
                <a:cs typeface="Segoe UI Semibold" panose="020B0702040204020203" pitchFamily="34" charset="0"/>
              </a:rPr>
              <a:t>EventSource</a:t>
            </a:r>
            <a:endParaRPr lang="en-US" sz="1050" dirty="0">
              <a:solidFill>
                <a:srgbClr val="FFFFFF"/>
              </a:solidFill>
              <a:latin typeface="Segoe UI Semibold" panose="020B0702040204020203" pitchFamily="34" charset="0"/>
              <a:cs typeface="Segoe UI Semibold" panose="020B0702040204020203" pitchFamily="34" charset="0"/>
            </a:endParaRP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LogStash</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Collectd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Concrete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Drupal</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Joomla</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SharePoint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WordPress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Orchard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8609683" y="5355123"/>
            <a:ext cx="466794" cy="415498"/>
          </a:xfrm>
          <a:prstGeom prst="rect">
            <a:avLst/>
          </a:prstGeom>
          <a:noFill/>
        </p:spPr>
        <p:txBody>
          <a:bodyPr wrap="none" rtlCol="0">
            <a:spAutoFit/>
          </a:bodyPr>
          <a:lstStyle/>
          <a:p>
            <a:pPr defTabSz="685775">
              <a:defRPr/>
            </a:pPr>
            <a:r>
              <a:rPr lang="en-US" sz="21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08180" y="2205999"/>
            <a:ext cx="2876673" cy="1552009"/>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Ingestion</a:t>
              </a:r>
              <a:endParaRPr lang="en-US" altLang="en-US" sz="525"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    SCOM MP                      Open Schema</a:t>
                  </a:r>
                  <a:endParaRPr lang="en-US" altLang="en-US" sz="675"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537" eaLnBrk="0" hangingPunct="0">
                      <a:defRPr/>
                    </a:pPr>
                    <a:r>
                      <a:rPr lang="en-US" altLang="en-US" sz="1050" dirty="0">
                        <a:solidFill>
                          <a:srgbClr val="E0C8E6"/>
                        </a:solidFill>
                        <a:latin typeface="Segoe UI Bold" panose="020B0802040204020203" pitchFamily="34" charset="0"/>
                        <a:cs typeface="Segoe UI Bold" panose="020B0802040204020203" pitchFamily="34" charset="0"/>
                      </a:rPr>
                      <a:t>Application Insights</a:t>
                    </a:r>
                    <a:endParaRPr lang="en-US" altLang="en-US" sz="675"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Open Source SDKs</a:t>
                    </a:r>
                  </a:p>
                  <a:p>
                    <a:pPr algn="ctr" defTabSz="685537" eaLnBrk="0" hangingPunct="0">
                      <a:defRPr/>
                    </a:pPr>
                    <a:r>
                      <a:rPr lang="en-US" altLang="en-US" sz="1050" dirty="0">
                        <a:solidFill>
                          <a:srgbClr val="FFFFFF"/>
                        </a:solidFill>
                        <a:latin typeface="Segoe UI Semibold" panose="020B0702040204020203" pitchFamily="34" charset="0"/>
                      </a:rPr>
                      <a:t>Status Monitor </a:t>
                    </a:r>
                  </a:p>
                  <a:p>
                    <a:pPr algn="ctr" defTabSz="685537" eaLnBrk="0" hangingPunct="0">
                      <a:defRPr/>
                    </a:pPr>
                    <a:r>
                      <a:rPr lang="en-US" altLang="en-US" sz="105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a platform monitoring and alerting strategy</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normAutofit fontScale="85000" lnSpcReduction="20000"/>
          </a:bodyPr>
          <a:lstStyle/>
          <a:p>
            <a:r>
              <a:rPr lang="en-US" sz="2400" dirty="0"/>
              <a:t>Determine the appropriate Microsoft products and services for monitoring Azure platform solutions</a:t>
            </a:r>
          </a:p>
          <a:p>
            <a:r>
              <a:rPr lang="en-US" sz="2400" dirty="0"/>
              <a:t>Define a monitoring solution using Azure Health, Azure Advisor, and Activity Log</a:t>
            </a:r>
          </a:p>
          <a:p>
            <a:r>
              <a:rPr lang="en-US" sz="2400" dirty="0"/>
              <a:t>Define a monitoring solution for Azure Networks using Log Analytics and Network Watcher service</a:t>
            </a:r>
          </a:p>
          <a:p>
            <a:r>
              <a:rPr lang="en-US" sz="2400" dirty="0"/>
              <a:t>Monitor security with Azure Security Center</a:t>
            </a:r>
            <a:br>
              <a:rPr lang="en-US" sz="2400" dirty="0"/>
            </a:br>
            <a:endParaRPr lang="en-US" sz="2400" dirty="0"/>
          </a:p>
        </p:txBody>
      </p:sp>
      <p:sp>
        <p:nvSpPr>
          <p:cNvPr id="2" name="Text Placeholder 1">
            <a:extLst>
              <a:ext uri="{FF2B5EF4-FFF2-40B4-BE49-F238E27FC236}">
                <a16:creationId xmlns:a16="http://schemas.microsoft.com/office/drawing/2014/main" id="{E6A96E27-2748-417C-BBB6-EDE73E55695E}"/>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id="{BF668174-945E-4630-A1B4-E328A6AB8108}"/>
              </a:ext>
            </a:extLst>
          </p:cNvPr>
          <p:cNvSpPr>
            <a:spLocks noGrp="1"/>
          </p:cNvSpPr>
          <p:nvPr>
            <p:ph type="body" sz="quarter" idx="11"/>
          </p:nvPr>
        </p:nvSpPr>
        <p:spPr/>
        <p:txBody>
          <a:bodyPr/>
          <a:lstStyle/>
          <a:p>
            <a:endParaRPr lang="en-US"/>
          </a:p>
        </p:txBody>
      </p:sp>
      <p:sp>
        <p:nvSpPr>
          <p:cNvPr id="9" name="Freeform 5">
            <a:extLst>
              <a:ext uri="{FF2B5EF4-FFF2-40B4-BE49-F238E27FC236}">
                <a16:creationId xmlns:a16="http://schemas.microsoft.com/office/drawing/2014/main" id="{28962115-BFBB-4D64-BA0B-7C50E6B2140E}"/>
              </a:ext>
            </a:extLst>
          </p:cNvPr>
          <p:cNvSpPr>
            <a:spLocks/>
          </p:cNvSpPr>
          <p:nvPr/>
        </p:nvSpPr>
        <p:spPr bwMode="auto">
          <a:xfrm>
            <a:off x="519101" y="3164639"/>
            <a:ext cx="2503872" cy="136335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icture 2" descr="https://azurecomcdn.azureedge.net/cvt-a1c8b5576aaf22ba5f9f7e57ec5f1f44d7dd332b4dab762e550e713e4d9572c3/images/page/services/monitor/integrate-existing-tools.png">
            <a:extLst>
              <a:ext uri="{FF2B5EF4-FFF2-40B4-BE49-F238E27FC236}">
                <a16:creationId xmlns:a16="http://schemas.microsoft.com/office/drawing/2014/main" id="{8FD6950C-91CE-4FCC-AA7E-311A7B08ED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4931" y="3638696"/>
            <a:ext cx="1595688" cy="139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90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2" name="Text Placeholder 1">
            <a:extLst>
              <a:ext uri="{FF2B5EF4-FFF2-40B4-BE49-F238E27FC236}">
                <a16:creationId xmlns:a16="http://schemas.microsoft.com/office/drawing/2014/main" id="{D636706E-76E5-4B16-B1BB-94F4D07E0BF9}"/>
              </a:ext>
            </a:extLst>
          </p:cNvPr>
          <p:cNvSpPr>
            <a:spLocks noGrp="1"/>
          </p:cNvSpPr>
          <p:nvPr>
            <p:ph type="body" sz="quarter" idx="10"/>
          </p:nvPr>
        </p:nvSpPr>
        <p:spPr/>
        <p:txBody>
          <a:bodyPr/>
          <a:lstStyle/>
          <a:p>
            <a:endParaRPr lang="en-US"/>
          </a:p>
        </p:txBody>
      </p:sp>
      <p:grpSp>
        <p:nvGrpSpPr>
          <p:cNvPr id="107" name="Group 4">
            <a:extLst>
              <a:ext uri="{FF2B5EF4-FFF2-40B4-BE49-F238E27FC236}">
                <a16:creationId xmlns:a16="http://schemas.microsoft.com/office/drawing/2014/main" id="{06DC9610-8020-45A7-80A0-7D1830B2FF24}"/>
              </a:ext>
            </a:extLst>
          </p:cNvPr>
          <p:cNvGrpSpPr>
            <a:grpSpLocks noChangeAspect="1"/>
          </p:cNvGrpSpPr>
          <p:nvPr/>
        </p:nvGrpSpPr>
        <p:grpSpPr bwMode="auto">
          <a:xfrm flipV="1">
            <a:off x="2804610" y="1302893"/>
            <a:ext cx="3238507" cy="3187109"/>
            <a:chOff x="8085" y="74"/>
            <a:chExt cx="2998" cy="2950"/>
          </a:xfrm>
        </p:grpSpPr>
        <p:sp>
          <p:nvSpPr>
            <p:cNvPr id="108" name="Freeform 5">
              <a:extLst>
                <a:ext uri="{FF2B5EF4-FFF2-40B4-BE49-F238E27FC236}">
                  <a16:creationId xmlns:a16="http://schemas.microsoft.com/office/drawing/2014/main" id="{F23C0E49-F196-4895-8567-DF562C26036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9" name="Freeform 11">
              <a:extLst>
                <a:ext uri="{FF2B5EF4-FFF2-40B4-BE49-F238E27FC236}">
                  <a16:creationId xmlns:a16="http://schemas.microsoft.com/office/drawing/2014/main" id="{370E0296-EEDD-4636-BC13-4292ECC25CB5}"/>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0" name="Freeform 12">
              <a:extLst>
                <a:ext uri="{FF2B5EF4-FFF2-40B4-BE49-F238E27FC236}">
                  <a16:creationId xmlns:a16="http://schemas.microsoft.com/office/drawing/2014/main" id="{7F5B9D7B-121B-47BD-A339-44E3E153AF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1" name="Freeform 13">
              <a:extLst>
                <a:ext uri="{FF2B5EF4-FFF2-40B4-BE49-F238E27FC236}">
                  <a16:creationId xmlns:a16="http://schemas.microsoft.com/office/drawing/2014/main" id="{B2316900-AD55-452F-B744-991AE86BDC26}"/>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2" name="Freeform 14">
              <a:extLst>
                <a:ext uri="{FF2B5EF4-FFF2-40B4-BE49-F238E27FC236}">
                  <a16:creationId xmlns:a16="http://schemas.microsoft.com/office/drawing/2014/main" id="{24D4CC71-9455-4C13-935C-BF641901DDEE}"/>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13" name="TextBox 112">
            <a:extLst>
              <a:ext uri="{FF2B5EF4-FFF2-40B4-BE49-F238E27FC236}">
                <a16:creationId xmlns:a16="http://schemas.microsoft.com/office/drawing/2014/main" id="{0FB23400-CF61-4A56-87AC-55585FDC79E7}"/>
              </a:ext>
            </a:extLst>
          </p:cNvPr>
          <p:cNvSpPr txBox="1">
            <a:spLocks noChangeAspect="1"/>
          </p:cNvSpPr>
          <p:nvPr/>
        </p:nvSpPr>
        <p:spPr>
          <a:xfrm>
            <a:off x="7186144" y="2827410"/>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PROTECT</a:t>
            </a:r>
          </a:p>
        </p:txBody>
      </p:sp>
      <p:sp>
        <p:nvSpPr>
          <p:cNvPr id="116" name="TextBox 115">
            <a:extLst>
              <a:ext uri="{FF2B5EF4-FFF2-40B4-BE49-F238E27FC236}">
                <a16:creationId xmlns:a16="http://schemas.microsoft.com/office/drawing/2014/main" id="{6BABF33F-22E8-4A47-A642-6B0E67CA5F55}"/>
              </a:ext>
            </a:extLst>
          </p:cNvPr>
          <p:cNvSpPr txBox="1">
            <a:spLocks noChangeAspect="1"/>
          </p:cNvSpPr>
          <p:nvPr/>
        </p:nvSpPr>
        <p:spPr>
          <a:xfrm>
            <a:off x="6778503" y="1057855"/>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SECURE</a:t>
            </a:r>
          </a:p>
        </p:txBody>
      </p:sp>
      <p:sp>
        <p:nvSpPr>
          <p:cNvPr id="120" name="TextBox 119">
            <a:extLst>
              <a:ext uri="{FF2B5EF4-FFF2-40B4-BE49-F238E27FC236}">
                <a16:creationId xmlns:a16="http://schemas.microsoft.com/office/drawing/2014/main" id="{774AC220-DC1B-4861-8651-97FF83D3243F}"/>
              </a:ext>
            </a:extLst>
          </p:cNvPr>
          <p:cNvSpPr txBox="1">
            <a:spLocks noChangeAspect="1"/>
          </p:cNvSpPr>
          <p:nvPr/>
        </p:nvSpPr>
        <p:spPr>
          <a:xfrm>
            <a:off x="3661834" y="5265717"/>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MONITOR</a:t>
            </a:r>
          </a:p>
        </p:txBody>
      </p:sp>
      <p:sp>
        <p:nvSpPr>
          <p:cNvPr id="121" name="TextBox 120">
            <a:extLst>
              <a:ext uri="{FF2B5EF4-FFF2-40B4-BE49-F238E27FC236}">
                <a16:creationId xmlns:a16="http://schemas.microsoft.com/office/drawing/2014/main" id="{622D25EE-209A-4695-A1E7-899A64B1CC44}"/>
              </a:ext>
            </a:extLst>
          </p:cNvPr>
          <p:cNvSpPr txBox="1">
            <a:spLocks noChangeAspect="1"/>
          </p:cNvSpPr>
          <p:nvPr/>
        </p:nvSpPr>
        <p:spPr>
          <a:xfrm>
            <a:off x="-64316" y="2827410"/>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CONFIGURE</a:t>
            </a:r>
          </a:p>
        </p:txBody>
      </p:sp>
      <p:sp>
        <p:nvSpPr>
          <p:cNvPr id="122" name="TextBox 121">
            <a:extLst>
              <a:ext uri="{FF2B5EF4-FFF2-40B4-BE49-F238E27FC236}">
                <a16:creationId xmlns:a16="http://schemas.microsoft.com/office/drawing/2014/main" id="{DFFB459D-4C4F-448F-819F-5F4198ACE84D}"/>
              </a:ext>
            </a:extLst>
          </p:cNvPr>
          <p:cNvSpPr txBox="1">
            <a:spLocks noChangeAspect="1"/>
          </p:cNvSpPr>
          <p:nvPr/>
        </p:nvSpPr>
        <p:spPr>
          <a:xfrm>
            <a:off x="746787" y="1057855"/>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a:gradFill>
                  <a:gsLst>
                    <a:gs pos="78761">
                      <a:prstClr val="black"/>
                    </a:gs>
                    <a:gs pos="0">
                      <a:prstClr val="black"/>
                    </a:gs>
                  </a:gsLst>
                  <a:lin ang="5400000" scaled="0"/>
                </a:gradFill>
                <a:latin typeface="Segoe UI" panose="020B0502040204020203" pitchFamily="34" charset="0"/>
                <a:cs typeface="Segoe UI" panose="020B0502040204020203" pitchFamily="34" charset="0"/>
              </a:rPr>
              <a:t>GOVERN</a:t>
            </a:r>
          </a:p>
        </p:txBody>
      </p:sp>
      <p:sp>
        <p:nvSpPr>
          <p:cNvPr id="125" name="Oval 124">
            <a:extLst>
              <a:ext uri="{FF2B5EF4-FFF2-40B4-BE49-F238E27FC236}">
                <a16:creationId xmlns:a16="http://schemas.microsoft.com/office/drawing/2014/main" id="{2F6F2CA2-CF39-4840-9DDC-0329C55262BC}"/>
              </a:ext>
            </a:extLst>
          </p:cNvPr>
          <p:cNvSpPr/>
          <p:nvPr/>
        </p:nvSpPr>
        <p:spPr bwMode="auto">
          <a:xfrm>
            <a:off x="3162589" y="1635948"/>
            <a:ext cx="2528653" cy="252901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4A7877B5-F6C1-4286-8CEC-6540C49B2FEF}"/>
              </a:ext>
            </a:extLst>
          </p:cNvPr>
          <p:cNvSpPr txBox="1"/>
          <p:nvPr/>
        </p:nvSpPr>
        <p:spPr>
          <a:xfrm>
            <a:off x="6786737" y="1352175"/>
            <a:ext cx="2096505"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Security Management</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Threat Protection</a:t>
            </a:r>
          </a:p>
        </p:txBody>
      </p:sp>
      <p:sp>
        <p:nvSpPr>
          <p:cNvPr id="128" name="TextBox 127">
            <a:extLst>
              <a:ext uri="{FF2B5EF4-FFF2-40B4-BE49-F238E27FC236}">
                <a16:creationId xmlns:a16="http://schemas.microsoft.com/office/drawing/2014/main" id="{1512CDA9-FA51-4F8C-BEB3-EB1ABAF70763}"/>
              </a:ext>
            </a:extLst>
          </p:cNvPr>
          <p:cNvSpPr txBox="1"/>
          <p:nvPr/>
        </p:nvSpPr>
        <p:spPr>
          <a:xfrm>
            <a:off x="7195886" y="3147011"/>
            <a:ext cx="1766030"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Backup</a:t>
            </a:r>
          </a:p>
          <a:p>
            <a:pPr defTabSz="932384" fontAlgn="auto">
              <a:lnSpc>
                <a:spcPct val="90000"/>
              </a:lnSpc>
              <a:spcBef>
                <a:spcPts val="294"/>
              </a:spcBef>
              <a:spcAft>
                <a:spcPts val="0"/>
              </a:spcAft>
              <a:defRPr/>
            </a:pPr>
            <a:r>
              <a:rPr lang="en-US" sz="1400" b="0">
                <a:gradFill>
                  <a:gsLst>
                    <a:gs pos="78761">
                      <a:prstClr val="black"/>
                    </a:gs>
                    <a:gs pos="0">
                      <a:prstClr val="black"/>
                    </a:gs>
                  </a:gsLst>
                  <a:lin ang="5400000" scaled="0"/>
                </a:gradFill>
                <a:latin typeface="Segoe UI" panose="020B0502040204020203" pitchFamily="34" charset="0"/>
                <a:cs typeface="Segoe UI" panose="020B0502040204020203" pitchFamily="34" charset="0"/>
              </a:rPr>
              <a:t>Disaster Recovery</a:t>
            </a:r>
          </a:p>
        </p:txBody>
      </p:sp>
      <p:sp>
        <p:nvSpPr>
          <p:cNvPr id="129" name="TextBox 128">
            <a:extLst>
              <a:ext uri="{FF2B5EF4-FFF2-40B4-BE49-F238E27FC236}">
                <a16:creationId xmlns:a16="http://schemas.microsoft.com/office/drawing/2014/main" id="{C48EC7E8-90CE-4207-AF08-EC14B13B83E9}"/>
              </a:ext>
            </a:extLst>
          </p:cNvPr>
          <p:cNvSpPr txBox="1"/>
          <p:nvPr/>
        </p:nvSpPr>
        <p:spPr>
          <a:xfrm>
            <a:off x="123774" y="1352175"/>
            <a:ext cx="1924727" cy="715916"/>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Policy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Cost Management</a:t>
            </a:r>
          </a:p>
        </p:txBody>
      </p:sp>
      <p:sp>
        <p:nvSpPr>
          <p:cNvPr id="130" name="TextBox 129">
            <a:extLst>
              <a:ext uri="{FF2B5EF4-FFF2-40B4-BE49-F238E27FC236}">
                <a16:creationId xmlns:a16="http://schemas.microsoft.com/office/drawing/2014/main" id="{28180059-D57F-44E2-B42A-4E4ACBD9995A}"/>
              </a:ext>
            </a:extLst>
          </p:cNvPr>
          <p:cNvSpPr txBox="1"/>
          <p:nvPr/>
        </p:nvSpPr>
        <p:spPr>
          <a:xfrm>
            <a:off x="-173083" y="3156375"/>
            <a:ext cx="2048607" cy="1180658"/>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Configuration</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Update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Automation</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latin typeface="Segoe UI" panose="020B0502040204020203" pitchFamily="34" charset="0"/>
                <a:cs typeface="Segoe UI" panose="020B0502040204020203" pitchFamily="34" charset="0"/>
              </a:rPr>
              <a:t>Scripting</a:t>
            </a:r>
          </a:p>
        </p:txBody>
      </p:sp>
      <p:grpSp>
        <p:nvGrpSpPr>
          <p:cNvPr id="132" name="Group 131">
            <a:extLst>
              <a:ext uri="{FF2B5EF4-FFF2-40B4-BE49-F238E27FC236}">
                <a16:creationId xmlns:a16="http://schemas.microsoft.com/office/drawing/2014/main" id="{AB47794B-C1BF-48BB-8B0C-4AE27AD6E841}"/>
              </a:ext>
            </a:extLst>
          </p:cNvPr>
          <p:cNvGrpSpPr/>
          <p:nvPr/>
        </p:nvGrpSpPr>
        <p:grpSpPr>
          <a:xfrm>
            <a:off x="5668716" y="3045985"/>
            <a:ext cx="717140" cy="717242"/>
            <a:chOff x="431800" y="3725863"/>
            <a:chExt cx="731520" cy="731520"/>
          </a:xfrm>
        </p:grpSpPr>
        <p:sp>
          <p:nvSpPr>
            <p:cNvPr id="133" name="Oval 132">
              <a:extLst>
                <a:ext uri="{FF2B5EF4-FFF2-40B4-BE49-F238E27FC236}">
                  <a16:creationId xmlns:a16="http://schemas.microsoft.com/office/drawing/2014/main" id="{40BD9F04-8E61-4D1D-8927-C2D5C83E5287}"/>
                </a:ext>
              </a:extLst>
            </p:cNvPr>
            <p:cNvSpPr/>
            <p:nvPr/>
          </p:nvSpPr>
          <p:spPr bwMode="auto">
            <a:xfrm>
              <a:off x="431800" y="37258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Oval 133">
              <a:extLst>
                <a:ext uri="{FF2B5EF4-FFF2-40B4-BE49-F238E27FC236}">
                  <a16:creationId xmlns:a16="http://schemas.microsoft.com/office/drawing/2014/main" id="{75FE344E-0C32-4D50-86A9-948925265E57}"/>
                </a:ext>
              </a:extLst>
            </p:cNvPr>
            <p:cNvSpPr/>
            <p:nvPr/>
          </p:nvSpPr>
          <p:spPr bwMode="auto">
            <a:xfrm>
              <a:off x="467531" y="3771650"/>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5" name="server_2">
              <a:extLst>
                <a:ext uri="{FF2B5EF4-FFF2-40B4-BE49-F238E27FC236}">
                  <a16:creationId xmlns:a16="http://schemas.microsoft.com/office/drawing/2014/main" id="{33A71F30-FB21-450B-A903-EC3A90B2B0B4}"/>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36" name="Group 135">
            <a:extLst>
              <a:ext uri="{FF2B5EF4-FFF2-40B4-BE49-F238E27FC236}">
                <a16:creationId xmlns:a16="http://schemas.microsoft.com/office/drawing/2014/main" id="{F4B70BE9-C015-43B9-9378-F806ACB07DE3}"/>
              </a:ext>
            </a:extLst>
          </p:cNvPr>
          <p:cNvGrpSpPr/>
          <p:nvPr/>
        </p:nvGrpSpPr>
        <p:grpSpPr>
          <a:xfrm>
            <a:off x="3054304" y="1213238"/>
            <a:ext cx="717140" cy="717242"/>
            <a:chOff x="431800" y="2925763"/>
            <a:chExt cx="731520" cy="731520"/>
          </a:xfrm>
        </p:grpSpPr>
        <p:sp>
          <p:nvSpPr>
            <p:cNvPr id="137" name="Oval 136">
              <a:extLst>
                <a:ext uri="{FF2B5EF4-FFF2-40B4-BE49-F238E27FC236}">
                  <a16:creationId xmlns:a16="http://schemas.microsoft.com/office/drawing/2014/main" id="{1D28116F-ED38-4E89-A838-95F2B4F20E39}"/>
                </a:ext>
              </a:extLst>
            </p:cNvPr>
            <p:cNvSpPr/>
            <p:nvPr/>
          </p:nvSpPr>
          <p:spPr bwMode="auto">
            <a:xfrm>
              <a:off x="431800" y="29257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A73BE96B-0574-4F61-A0B9-CA399D5B050E}"/>
                </a:ext>
              </a:extLst>
            </p:cNvPr>
            <p:cNvSpPr/>
            <p:nvPr/>
          </p:nvSpPr>
          <p:spPr bwMode="auto">
            <a:xfrm>
              <a:off x="460496" y="2954459"/>
              <a:ext cx="675042" cy="67504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9" name="Compare_F057">
              <a:extLst>
                <a:ext uri="{FF2B5EF4-FFF2-40B4-BE49-F238E27FC236}">
                  <a16:creationId xmlns:a16="http://schemas.microsoft.com/office/drawing/2014/main" id="{16181435-65AB-40BC-9ACA-9BF928D1E595}"/>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cs typeface="+mn-cs"/>
              </a:endParaRPr>
            </a:p>
          </p:txBody>
        </p:sp>
      </p:grpSp>
      <p:cxnSp>
        <p:nvCxnSpPr>
          <p:cNvPr id="140" name="Connector: Elbow 139">
            <a:extLst>
              <a:ext uri="{FF2B5EF4-FFF2-40B4-BE49-F238E27FC236}">
                <a16:creationId xmlns:a16="http://schemas.microsoft.com/office/drawing/2014/main" id="{4402BD0D-43BE-4631-8C80-3B59377DD59E}"/>
              </a:ext>
            </a:extLst>
          </p:cNvPr>
          <p:cNvCxnSpPr>
            <a:stCxn id="133" idx="6"/>
            <a:endCxn id="113" idx="1"/>
          </p:cNvCxnSpPr>
          <p:nvPr/>
        </p:nvCxnSpPr>
        <p:spPr>
          <a:xfrm flipV="1">
            <a:off x="6385856" y="3096882"/>
            <a:ext cx="800288" cy="307724"/>
          </a:xfrm>
          <a:prstGeom prst="bentConnector3">
            <a:avLst/>
          </a:prstGeom>
          <a:noFill/>
          <a:ln w="25400" cap="flat" cmpd="sng" algn="ctr">
            <a:solidFill>
              <a:srgbClr val="E7E6E6"/>
            </a:solidFill>
            <a:prstDash val="sysDash"/>
            <a:miter lim="800000"/>
            <a:headEnd type="none"/>
            <a:tailEnd type="oval"/>
          </a:ln>
          <a:effectLst/>
        </p:spPr>
      </p:cxnSp>
      <p:cxnSp>
        <p:nvCxnSpPr>
          <p:cNvPr id="141" name="Connector: Elbow 140">
            <a:extLst>
              <a:ext uri="{FF2B5EF4-FFF2-40B4-BE49-F238E27FC236}">
                <a16:creationId xmlns:a16="http://schemas.microsoft.com/office/drawing/2014/main" id="{41C481ED-4F7E-4572-A09E-021BE39B3D1E}"/>
              </a:ext>
            </a:extLst>
          </p:cNvPr>
          <p:cNvCxnSpPr>
            <a:endCxn id="121" idx="3"/>
          </p:cNvCxnSpPr>
          <p:nvPr/>
        </p:nvCxnSpPr>
        <p:spPr>
          <a:xfrm rot="10800000">
            <a:off x="1651509" y="3096882"/>
            <a:ext cx="729491" cy="307726"/>
          </a:xfrm>
          <a:prstGeom prst="bentConnector3">
            <a:avLst/>
          </a:prstGeom>
          <a:noFill/>
          <a:ln w="25400" cap="flat" cmpd="sng" algn="ctr">
            <a:solidFill>
              <a:srgbClr val="E7E6E6"/>
            </a:solidFill>
            <a:prstDash val="sysDash"/>
            <a:miter lim="800000"/>
            <a:headEnd type="none"/>
            <a:tailEnd type="oval"/>
          </a:ln>
          <a:effectLst/>
        </p:spPr>
      </p:cxnSp>
      <p:cxnSp>
        <p:nvCxnSpPr>
          <p:cNvPr id="142" name="Connector: Elbow 141">
            <a:extLst>
              <a:ext uri="{FF2B5EF4-FFF2-40B4-BE49-F238E27FC236}">
                <a16:creationId xmlns:a16="http://schemas.microsoft.com/office/drawing/2014/main" id="{97795085-D51B-428B-9A1A-E074C63F4350}"/>
              </a:ext>
            </a:extLst>
          </p:cNvPr>
          <p:cNvCxnSpPr>
            <a:stCxn id="152" idx="6"/>
            <a:endCxn id="116" idx="1"/>
          </p:cNvCxnSpPr>
          <p:nvPr/>
        </p:nvCxnSpPr>
        <p:spPr>
          <a:xfrm flipV="1">
            <a:off x="5779125" y="1327327"/>
            <a:ext cx="999378" cy="244532"/>
          </a:xfrm>
          <a:prstGeom prst="bentConnector3">
            <a:avLst/>
          </a:prstGeom>
          <a:noFill/>
          <a:ln w="25400" cap="flat" cmpd="sng" algn="ctr">
            <a:solidFill>
              <a:srgbClr val="E7E6E6"/>
            </a:solidFill>
            <a:prstDash val="sysDash"/>
            <a:miter lim="800000"/>
            <a:headEnd type="none"/>
            <a:tailEnd type="oval"/>
          </a:ln>
          <a:effectLst/>
        </p:spPr>
      </p:cxnSp>
      <p:cxnSp>
        <p:nvCxnSpPr>
          <p:cNvPr id="143" name="Connector: Elbow 142">
            <a:extLst>
              <a:ext uri="{FF2B5EF4-FFF2-40B4-BE49-F238E27FC236}">
                <a16:creationId xmlns:a16="http://schemas.microsoft.com/office/drawing/2014/main" id="{46F35D58-CCED-424D-BF40-718FDB50CA95}"/>
              </a:ext>
            </a:extLst>
          </p:cNvPr>
          <p:cNvCxnSpPr>
            <a:stCxn id="137" idx="2"/>
            <a:endCxn id="122" idx="3"/>
          </p:cNvCxnSpPr>
          <p:nvPr/>
        </p:nvCxnSpPr>
        <p:spPr>
          <a:xfrm rot="10800000">
            <a:off x="2057820" y="1327327"/>
            <a:ext cx="996484" cy="244532"/>
          </a:xfrm>
          <a:prstGeom prst="bentConnector3">
            <a:avLst/>
          </a:prstGeom>
          <a:noFill/>
          <a:ln w="25400" cap="flat" cmpd="sng" algn="ctr">
            <a:solidFill>
              <a:srgbClr val="E7E6E6"/>
            </a:solidFill>
            <a:prstDash val="sysDash"/>
            <a:miter lim="800000"/>
            <a:headEnd type="none"/>
            <a:tailEnd type="oval"/>
          </a:ln>
          <a:effectLst/>
        </p:spPr>
      </p:cxnSp>
      <p:cxnSp>
        <p:nvCxnSpPr>
          <p:cNvPr id="144" name="Straight Connector 143">
            <a:extLst>
              <a:ext uri="{FF2B5EF4-FFF2-40B4-BE49-F238E27FC236}">
                <a16:creationId xmlns:a16="http://schemas.microsoft.com/office/drawing/2014/main" id="{FCB70455-BF56-4FC0-8A4B-6E25DDF966E7}"/>
              </a:ext>
            </a:extLst>
          </p:cNvPr>
          <p:cNvCxnSpPr>
            <a:stCxn id="157" idx="4"/>
            <a:endCxn id="120" idx="0"/>
          </p:cNvCxnSpPr>
          <p:nvPr/>
        </p:nvCxnSpPr>
        <p:spPr>
          <a:xfrm flipH="1">
            <a:off x="4416802" y="5002065"/>
            <a:ext cx="528" cy="263652"/>
          </a:xfrm>
          <a:prstGeom prst="line">
            <a:avLst/>
          </a:prstGeom>
          <a:noFill/>
          <a:ln w="25400" cap="flat" cmpd="sng" algn="ctr">
            <a:solidFill>
              <a:srgbClr val="E7E6E6"/>
            </a:solidFill>
            <a:prstDash val="sysDash"/>
            <a:miter lim="800000"/>
            <a:headEnd type="none"/>
            <a:tailEnd type="oval"/>
          </a:ln>
          <a:effectLst/>
        </p:spPr>
      </p:cxnSp>
      <p:grpSp>
        <p:nvGrpSpPr>
          <p:cNvPr id="145" name="Group 144">
            <a:extLst>
              <a:ext uri="{FF2B5EF4-FFF2-40B4-BE49-F238E27FC236}">
                <a16:creationId xmlns:a16="http://schemas.microsoft.com/office/drawing/2014/main" id="{8AEADBF8-9A5B-49E4-964C-D581978B9B0A}"/>
              </a:ext>
            </a:extLst>
          </p:cNvPr>
          <p:cNvGrpSpPr/>
          <p:nvPr/>
        </p:nvGrpSpPr>
        <p:grpSpPr>
          <a:xfrm>
            <a:off x="2448189" y="3045985"/>
            <a:ext cx="717140" cy="717242"/>
            <a:chOff x="4180755" y="3548790"/>
            <a:chExt cx="731520" cy="731520"/>
          </a:xfrm>
        </p:grpSpPr>
        <p:sp>
          <p:nvSpPr>
            <p:cNvPr id="146" name="Oval 145">
              <a:extLst>
                <a:ext uri="{FF2B5EF4-FFF2-40B4-BE49-F238E27FC236}">
                  <a16:creationId xmlns:a16="http://schemas.microsoft.com/office/drawing/2014/main" id="{C447C6D8-25DD-4DD1-93C5-7160C89286DA}"/>
                </a:ext>
              </a:extLst>
            </p:cNvPr>
            <p:cNvSpPr/>
            <p:nvPr/>
          </p:nvSpPr>
          <p:spPr bwMode="auto">
            <a:xfrm>
              <a:off x="4180755" y="3548790"/>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7" name="Oval 146">
              <a:extLst>
                <a:ext uri="{FF2B5EF4-FFF2-40B4-BE49-F238E27FC236}">
                  <a16:creationId xmlns:a16="http://schemas.microsoft.com/office/drawing/2014/main" id="{02E26DC2-2C43-4334-BA04-AB91138CDD52}"/>
                </a:ext>
              </a:extLst>
            </p:cNvPr>
            <p:cNvSpPr/>
            <p:nvPr/>
          </p:nvSpPr>
          <p:spPr bwMode="auto">
            <a:xfrm>
              <a:off x="4220755" y="3583003"/>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8" name="Processing_E9F5">
              <a:extLst>
                <a:ext uri="{FF2B5EF4-FFF2-40B4-BE49-F238E27FC236}">
                  <a16:creationId xmlns:a16="http://schemas.microsoft.com/office/drawing/2014/main" id="{211C14AA-C112-4595-BABE-82ADD6FA6980}"/>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nvGrpSpPr>
          <p:cNvPr id="149" name="Group 148">
            <a:extLst>
              <a:ext uri="{FF2B5EF4-FFF2-40B4-BE49-F238E27FC236}">
                <a16:creationId xmlns:a16="http://schemas.microsoft.com/office/drawing/2014/main" id="{29D7A411-E7BD-4A90-ADC0-3E5B353955CC}"/>
              </a:ext>
            </a:extLst>
          </p:cNvPr>
          <p:cNvGrpSpPr/>
          <p:nvPr/>
        </p:nvGrpSpPr>
        <p:grpSpPr>
          <a:xfrm>
            <a:off x="5061985" y="1213238"/>
            <a:ext cx="717140" cy="717242"/>
            <a:chOff x="6846963" y="1679558"/>
            <a:chExt cx="731520" cy="731520"/>
          </a:xfrm>
        </p:grpSpPr>
        <p:grpSp>
          <p:nvGrpSpPr>
            <p:cNvPr id="150" name="Group 149">
              <a:extLst>
                <a:ext uri="{FF2B5EF4-FFF2-40B4-BE49-F238E27FC236}">
                  <a16:creationId xmlns:a16="http://schemas.microsoft.com/office/drawing/2014/main" id="{C7FE7DB7-C5A4-4E6C-BD2F-B55D5D0C6435}"/>
                </a:ext>
              </a:extLst>
            </p:cNvPr>
            <p:cNvGrpSpPr/>
            <p:nvPr/>
          </p:nvGrpSpPr>
          <p:grpSpPr>
            <a:xfrm>
              <a:off x="6846963" y="1679558"/>
              <a:ext cx="731520" cy="731520"/>
              <a:chOff x="6846963" y="1679558"/>
              <a:chExt cx="731520" cy="731520"/>
            </a:xfrm>
          </p:grpSpPr>
          <p:sp>
            <p:nvSpPr>
              <p:cNvPr id="152" name="Oval 151">
                <a:extLst>
                  <a:ext uri="{FF2B5EF4-FFF2-40B4-BE49-F238E27FC236}">
                    <a16:creationId xmlns:a16="http://schemas.microsoft.com/office/drawing/2014/main" id="{0A2DD81E-1F27-4D79-8F58-7D03EE0EA338}"/>
                  </a:ext>
                </a:extLst>
              </p:cNvPr>
              <p:cNvSpPr/>
              <p:nvPr/>
            </p:nvSpPr>
            <p:spPr bwMode="auto">
              <a:xfrm>
                <a:off x="6846963" y="1679558"/>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3" name="Oval 152">
                <a:extLst>
                  <a:ext uri="{FF2B5EF4-FFF2-40B4-BE49-F238E27FC236}">
                    <a16:creationId xmlns:a16="http://schemas.microsoft.com/office/drawing/2014/main" id="{248CC9C8-1310-4D1A-A8A6-F3CAD2C27561}"/>
                  </a:ext>
                </a:extLst>
              </p:cNvPr>
              <p:cNvSpPr/>
              <p:nvPr/>
            </p:nvSpPr>
            <p:spPr bwMode="auto">
              <a:xfrm>
                <a:off x="6874833" y="1713211"/>
                <a:ext cx="664297" cy="664297"/>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1" name="Shield_EA18">
              <a:extLst>
                <a:ext uri="{FF2B5EF4-FFF2-40B4-BE49-F238E27FC236}">
                  <a16:creationId xmlns:a16="http://schemas.microsoft.com/office/drawing/2014/main" id="{6C36E718-3CAE-44CE-8198-3CFFC4AA89EA}"/>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54" name="Group 153">
            <a:extLst>
              <a:ext uri="{FF2B5EF4-FFF2-40B4-BE49-F238E27FC236}">
                <a16:creationId xmlns:a16="http://schemas.microsoft.com/office/drawing/2014/main" id="{BD3DC25D-8785-4758-819A-2CB72F29A808}"/>
              </a:ext>
            </a:extLst>
          </p:cNvPr>
          <p:cNvGrpSpPr/>
          <p:nvPr/>
        </p:nvGrpSpPr>
        <p:grpSpPr>
          <a:xfrm>
            <a:off x="4058760" y="4284823"/>
            <a:ext cx="717140" cy="717242"/>
            <a:chOff x="5823621" y="4812291"/>
            <a:chExt cx="731520" cy="731520"/>
          </a:xfrm>
        </p:grpSpPr>
        <p:grpSp>
          <p:nvGrpSpPr>
            <p:cNvPr id="155" name="Group 154">
              <a:extLst>
                <a:ext uri="{FF2B5EF4-FFF2-40B4-BE49-F238E27FC236}">
                  <a16:creationId xmlns:a16="http://schemas.microsoft.com/office/drawing/2014/main" id="{85DD40A4-17C6-44C3-BCE7-397554644D98}"/>
                </a:ext>
              </a:extLst>
            </p:cNvPr>
            <p:cNvGrpSpPr/>
            <p:nvPr/>
          </p:nvGrpSpPr>
          <p:grpSpPr>
            <a:xfrm>
              <a:off x="5823621" y="4812291"/>
              <a:ext cx="731520" cy="731520"/>
              <a:chOff x="431800" y="4525963"/>
              <a:chExt cx="731520" cy="731520"/>
            </a:xfrm>
          </p:grpSpPr>
          <p:sp>
            <p:nvSpPr>
              <p:cNvPr id="157" name="Oval 156">
                <a:extLst>
                  <a:ext uri="{FF2B5EF4-FFF2-40B4-BE49-F238E27FC236}">
                    <a16:creationId xmlns:a16="http://schemas.microsoft.com/office/drawing/2014/main" id="{357C07C5-D27F-4BA7-B785-F3735E7D5B97}"/>
                  </a:ext>
                </a:extLst>
              </p:cNvPr>
              <p:cNvSpPr/>
              <p:nvPr/>
            </p:nvSpPr>
            <p:spPr bwMode="auto">
              <a:xfrm>
                <a:off x="431800" y="45259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8" name="Oval 157">
                <a:extLst>
                  <a:ext uri="{FF2B5EF4-FFF2-40B4-BE49-F238E27FC236}">
                    <a16:creationId xmlns:a16="http://schemas.microsoft.com/office/drawing/2014/main" id="{81024A3F-9B23-42AE-BC90-67BEEE2D3872}"/>
                  </a:ext>
                </a:extLst>
              </p:cNvPr>
              <p:cNvSpPr/>
              <p:nvPr/>
            </p:nvSpPr>
            <p:spPr bwMode="auto">
              <a:xfrm>
                <a:off x="478096" y="4572259"/>
                <a:ext cx="640080" cy="640080"/>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6" name="magnify">
              <a:extLst>
                <a:ext uri="{FF2B5EF4-FFF2-40B4-BE49-F238E27FC236}">
                  <a16:creationId xmlns:a16="http://schemas.microsoft.com/office/drawing/2014/main" id="{9E47F971-6BA6-44CC-BF10-0695B40E3940}"/>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59" name="Freeform: Shape 158">
            <a:extLst>
              <a:ext uri="{FF2B5EF4-FFF2-40B4-BE49-F238E27FC236}">
                <a16:creationId xmlns:a16="http://schemas.microsoft.com/office/drawing/2014/main" id="{9D7DAACA-E29A-41EF-A618-1A66B559A39A}"/>
              </a:ext>
            </a:extLst>
          </p:cNvPr>
          <p:cNvSpPr/>
          <p:nvPr/>
        </p:nvSpPr>
        <p:spPr bwMode="auto">
          <a:xfrm>
            <a:off x="3504670" y="2323849"/>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ysClr val="window" lastClr="FFFFFF"/>
          </a:solidFill>
          <a:ln w="22225" cap="sq">
            <a:solidFill>
              <a:srgbClr val="4472C4"/>
            </a:solidFill>
            <a:prstDash val="solid"/>
            <a:miter lim="800000"/>
            <a:headEnd/>
            <a:tailEnd/>
          </a:ln>
        </p:spPr>
        <p:txBody>
          <a:bodyPr vert="horz" wrap="square" lIns="89639" tIns="44819" rIns="89639" bIns="44819"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0">
                    <a:srgbClr val="505050"/>
                  </a:gs>
                  <a:gs pos="100000">
                    <a:srgbClr val="505050"/>
                  </a:gs>
                </a:gsLst>
              </a:gradFill>
              <a:effectLst/>
              <a:uLnTx/>
              <a:uFillTx/>
              <a:latin typeface="Segoe UI Semilight"/>
              <a:cs typeface="+mn-cs"/>
            </a:endParaRPr>
          </a:p>
        </p:txBody>
      </p:sp>
      <p:sp>
        <p:nvSpPr>
          <p:cNvPr id="160" name="MS cloud text">
            <a:extLst>
              <a:ext uri="{FF2B5EF4-FFF2-40B4-BE49-F238E27FC236}">
                <a16:creationId xmlns:a16="http://schemas.microsoft.com/office/drawing/2014/main" id="{E523D823-212B-4962-9C49-5FC169DC6D7B}"/>
              </a:ext>
            </a:extLst>
          </p:cNvPr>
          <p:cNvSpPr txBox="1">
            <a:spLocks/>
          </p:cNvSpPr>
          <p:nvPr/>
        </p:nvSpPr>
        <p:spPr>
          <a:xfrm>
            <a:off x="3623164" y="2820175"/>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fontAlgn="auto">
              <a:spcAft>
                <a:spcPts val="0"/>
              </a:spcAft>
              <a:defRPr/>
            </a:pPr>
            <a:r>
              <a:rPr sz="1600" kern="0" spc="0">
                <a:solidFill>
                  <a:srgbClr val="4472C4"/>
                </a:solidFill>
                <a:latin typeface="Segoe UI Semilight"/>
                <a:cs typeface="Segoe UI Semilight" panose="020B0402040204020203" pitchFamily="34" charset="0"/>
              </a:rPr>
              <a:t>Microsoft Azure</a:t>
            </a:r>
            <a:endParaRPr sz="1600" kern="0" spc="0">
              <a:solidFill>
                <a:srgbClr val="4472C4"/>
              </a:solidFill>
              <a:latin typeface="Segoe UI Light"/>
              <a:cs typeface="Segoe UI Semilight" panose="020B0402040204020203" pitchFamily="34" charset="0"/>
            </a:endParaRPr>
          </a:p>
        </p:txBody>
      </p:sp>
      <p:sp>
        <p:nvSpPr>
          <p:cNvPr id="161" name="Rectangle 160">
            <a:extLst>
              <a:ext uri="{FF2B5EF4-FFF2-40B4-BE49-F238E27FC236}">
                <a16:creationId xmlns:a16="http://schemas.microsoft.com/office/drawing/2014/main" id="{9486AAD3-A409-4F42-85EE-D7CCE75660E4}"/>
              </a:ext>
            </a:extLst>
          </p:cNvPr>
          <p:cNvSpPr/>
          <p:nvPr/>
        </p:nvSpPr>
        <p:spPr>
          <a:xfrm>
            <a:off x="3054305" y="5823593"/>
            <a:ext cx="2723792"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162" name="Rectangle 161">
            <a:extLst>
              <a:ext uri="{FF2B5EF4-FFF2-40B4-BE49-F238E27FC236}">
                <a16:creationId xmlns:a16="http://schemas.microsoft.com/office/drawing/2014/main" id="{1935032B-DF20-40A0-AEF4-492AEA9B1CE2}"/>
              </a:ext>
            </a:extLst>
          </p:cNvPr>
          <p:cNvSpPr/>
          <p:nvPr/>
        </p:nvSpPr>
        <p:spPr>
          <a:xfrm>
            <a:off x="2927389" y="5606523"/>
            <a:ext cx="3035544"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7"/>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8"/>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9"/>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0"/>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fade">
                                      <p:cBhvr>
                                        <p:cTn id="27" dur="500"/>
                                        <p:tgtEl>
                                          <p:spTgt spid="121"/>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21"/>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22"/>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6"/>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3"/>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20"/>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right)">
                                      <p:cBhvr>
                                        <p:cTn id="52" dur="500"/>
                                        <p:tgtEl>
                                          <p:spTgt spid="143"/>
                                        </p:tgtEl>
                                      </p:cBhvr>
                                    </p:animEffect>
                                  </p:childTnLst>
                                </p:cTn>
                              </p:par>
                              <p:par>
                                <p:cTn id="53" presetID="22" presetClass="entr" presetSubtype="2" fill="hold" nodeType="with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right)">
                                      <p:cBhvr>
                                        <p:cTn id="55" dur="500"/>
                                        <p:tgtEl>
                                          <p:spTgt spid="141"/>
                                        </p:tgtEl>
                                      </p:cBhvr>
                                    </p:animEffect>
                                  </p:childTnLst>
                                </p:cTn>
                              </p:par>
                              <p:par>
                                <p:cTn id="56" presetID="22" presetClass="entr" presetSubtype="8" fill="hold" nodeType="with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wipe(left)">
                                      <p:cBhvr>
                                        <p:cTn id="58" dur="500"/>
                                        <p:tgtEl>
                                          <p:spTgt spid="140"/>
                                        </p:tgtEl>
                                      </p:cBhvr>
                                    </p:animEffect>
                                  </p:childTnLst>
                                </p:cTn>
                              </p:par>
                              <p:par>
                                <p:cTn id="59" presetID="22" presetClass="entr" presetSubtype="8"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wipe(left)">
                                      <p:cBhvr>
                                        <p:cTn id="61" dur="500"/>
                                        <p:tgtEl>
                                          <p:spTgt spid="142"/>
                                        </p:tgtEl>
                                      </p:cBhvr>
                                    </p:animEffect>
                                  </p:childTnLst>
                                </p:cTn>
                              </p:par>
                              <p:par>
                                <p:cTn id="62" presetID="22" presetClass="entr" presetSubtype="1"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up)">
                                      <p:cBhvr>
                                        <p:cTn id="64" dur="500"/>
                                        <p:tgtEl>
                                          <p:spTgt spid="144"/>
                                        </p:tgtEl>
                                      </p:cBhvr>
                                    </p:animEffect>
                                  </p:childTnLst>
                                </p:cTn>
                              </p:par>
                              <p:par>
                                <p:cTn id="65" presetID="53" presetClass="entr" presetSubtype="16" fill="hold" nodeType="withEffect">
                                  <p:stCondLst>
                                    <p:cond delay="0"/>
                                  </p:stCondLst>
                                  <p:childTnLst>
                                    <p:set>
                                      <p:cBhvr>
                                        <p:cTn id="66" dur="1" fill="hold">
                                          <p:stCondLst>
                                            <p:cond delay="0"/>
                                          </p:stCondLst>
                                        </p:cTn>
                                        <p:tgtEl>
                                          <p:spTgt spid="136"/>
                                        </p:tgtEl>
                                        <p:attrNameLst>
                                          <p:attrName>style.visibility</p:attrName>
                                        </p:attrNameLst>
                                      </p:cBhvr>
                                      <p:to>
                                        <p:strVal val="visible"/>
                                      </p:to>
                                    </p:set>
                                    <p:anim calcmode="lin" valueType="num">
                                      <p:cBhvr>
                                        <p:cTn id="67" dur="500" fill="hold"/>
                                        <p:tgtEl>
                                          <p:spTgt spid="136"/>
                                        </p:tgtEl>
                                        <p:attrNameLst>
                                          <p:attrName>ppt_w</p:attrName>
                                        </p:attrNameLst>
                                      </p:cBhvr>
                                      <p:tavLst>
                                        <p:tav tm="0">
                                          <p:val>
                                            <p:fltVal val="0"/>
                                          </p:val>
                                        </p:tav>
                                        <p:tav tm="100000">
                                          <p:val>
                                            <p:strVal val="#ppt_w"/>
                                          </p:val>
                                        </p:tav>
                                      </p:tavLst>
                                    </p:anim>
                                    <p:anim calcmode="lin" valueType="num">
                                      <p:cBhvr>
                                        <p:cTn id="68" dur="500" fill="hold"/>
                                        <p:tgtEl>
                                          <p:spTgt spid="136"/>
                                        </p:tgtEl>
                                        <p:attrNameLst>
                                          <p:attrName>ppt_h</p:attrName>
                                        </p:attrNameLst>
                                      </p:cBhvr>
                                      <p:tavLst>
                                        <p:tav tm="0">
                                          <p:val>
                                            <p:fltVal val="0"/>
                                          </p:val>
                                        </p:tav>
                                        <p:tav tm="100000">
                                          <p:val>
                                            <p:strVal val="#ppt_h"/>
                                          </p:val>
                                        </p:tav>
                                      </p:tavLst>
                                    </p:anim>
                                    <p:animEffect transition="in" filter="fade">
                                      <p:cBhvr>
                                        <p:cTn id="69" dur="500"/>
                                        <p:tgtEl>
                                          <p:spTgt spid="136"/>
                                        </p:tgtEl>
                                      </p:cBhvr>
                                    </p:animEffect>
                                  </p:childTnLst>
                                </p:cTn>
                              </p:par>
                              <p:par>
                                <p:cTn id="70" presetID="53" presetClass="entr" presetSubtype="16" fill="hold" nodeType="withEffect">
                                  <p:stCondLst>
                                    <p:cond delay="0"/>
                                  </p:stCondLst>
                                  <p:childTnLst>
                                    <p:set>
                                      <p:cBhvr>
                                        <p:cTn id="71" dur="1" fill="hold">
                                          <p:stCondLst>
                                            <p:cond delay="0"/>
                                          </p:stCondLst>
                                        </p:cTn>
                                        <p:tgtEl>
                                          <p:spTgt spid="132"/>
                                        </p:tgtEl>
                                        <p:attrNameLst>
                                          <p:attrName>style.visibility</p:attrName>
                                        </p:attrNameLst>
                                      </p:cBhvr>
                                      <p:to>
                                        <p:strVal val="visible"/>
                                      </p:to>
                                    </p:set>
                                    <p:anim calcmode="lin" valueType="num">
                                      <p:cBhvr>
                                        <p:cTn id="72" dur="500" fill="hold"/>
                                        <p:tgtEl>
                                          <p:spTgt spid="132"/>
                                        </p:tgtEl>
                                        <p:attrNameLst>
                                          <p:attrName>ppt_w</p:attrName>
                                        </p:attrNameLst>
                                      </p:cBhvr>
                                      <p:tavLst>
                                        <p:tav tm="0">
                                          <p:val>
                                            <p:fltVal val="0"/>
                                          </p:val>
                                        </p:tav>
                                        <p:tav tm="100000">
                                          <p:val>
                                            <p:strVal val="#ppt_w"/>
                                          </p:val>
                                        </p:tav>
                                      </p:tavLst>
                                    </p:anim>
                                    <p:anim calcmode="lin" valueType="num">
                                      <p:cBhvr>
                                        <p:cTn id="73" dur="500" fill="hold"/>
                                        <p:tgtEl>
                                          <p:spTgt spid="132"/>
                                        </p:tgtEl>
                                        <p:attrNameLst>
                                          <p:attrName>ppt_h</p:attrName>
                                        </p:attrNameLst>
                                      </p:cBhvr>
                                      <p:tavLst>
                                        <p:tav tm="0">
                                          <p:val>
                                            <p:fltVal val="0"/>
                                          </p:val>
                                        </p:tav>
                                        <p:tav tm="100000">
                                          <p:val>
                                            <p:strVal val="#ppt_h"/>
                                          </p:val>
                                        </p:tav>
                                      </p:tavLst>
                                    </p:anim>
                                    <p:animEffect transition="in" filter="fade">
                                      <p:cBhvr>
                                        <p:cTn id="74" dur="500"/>
                                        <p:tgtEl>
                                          <p:spTgt spid="132"/>
                                        </p:tgtEl>
                                      </p:cBhvr>
                                    </p:animEffect>
                                  </p:childTnLst>
                                </p:cTn>
                              </p:par>
                              <p:par>
                                <p:cTn id="75" presetID="53" presetClass="entr" presetSubtype="16"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 calcmode="lin" valueType="num">
                                      <p:cBhvr>
                                        <p:cTn id="77" dur="500" fill="hold"/>
                                        <p:tgtEl>
                                          <p:spTgt spid="145"/>
                                        </p:tgtEl>
                                        <p:attrNameLst>
                                          <p:attrName>ppt_w</p:attrName>
                                        </p:attrNameLst>
                                      </p:cBhvr>
                                      <p:tavLst>
                                        <p:tav tm="0">
                                          <p:val>
                                            <p:fltVal val="0"/>
                                          </p:val>
                                        </p:tav>
                                        <p:tav tm="100000">
                                          <p:val>
                                            <p:strVal val="#ppt_w"/>
                                          </p:val>
                                        </p:tav>
                                      </p:tavLst>
                                    </p:anim>
                                    <p:anim calcmode="lin" valueType="num">
                                      <p:cBhvr>
                                        <p:cTn id="78" dur="500" fill="hold"/>
                                        <p:tgtEl>
                                          <p:spTgt spid="145"/>
                                        </p:tgtEl>
                                        <p:attrNameLst>
                                          <p:attrName>ppt_h</p:attrName>
                                        </p:attrNameLst>
                                      </p:cBhvr>
                                      <p:tavLst>
                                        <p:tav tm="0">
                                          <p:val>
                                            <p:fltVal val="0"/>
                                          </p:val>
                                        </p:tav>
                                        <p:tav tm="100000">
                                          <p:val>
                                            <p:strVal val="#ppt_h"/>
                                          </p:val>
                                        </p:tav>
                                      </p:tavLst>
                                    </p:anim>
                                    <p:animEffect transition="in" filter="fade">
                                      <p:cBhvr>
                                        <p:cTn id="79" dur="500"/>
                                        <p:tgtEl>
                                          <p:spTgt spid="145"/>
                                        </p:tgtEl>
                                      </p:cBhvr>
                                    </p:animEffect>
                                  </p:childTnLst>
                                </p:cTn>
                              </p:par>
                              <p:par>
                                <p:cTn id="80" presetID="21" presetClass="entr" presetSubtype="1"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heel(1)">
                                      <p:cBhvr>
                                        <p:cTn id="8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3" grpId="1"/>
      <p:bldP spid="116" grpId="0"/>
      <p:bldP spid="116" grpId="1"/>
      <p:bldP spid="120" grpId="0"/>
      <p:bldP spid="120" grpId="1"/>
      <p:bldP spid="121" grpId="0"/>
      <p:bldP spid="121" grpId="1"/>
      <p:bldP spid="122" grpId="0"/>
      <p:bldP spid="122" grpId="1"/>
      <p:bldP spid="127" grpId="0"/>
      <p:bldP spid="127" grpId="1"/>
      <p:bldP spid="128" grpId="0"/>
      <p:bldP spid="128" grpId="1"/>
      <p:bldP spid="129" grpId="0"/>
      <p:bldP spid="129" grpId="1"/>
      <p:bldP spid="130" grpId="0"/>
      <p:bldP spid="13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243FB-F2CA-48D7-9B19-9320FAB130FD}"/>
              </a:ext>
            </a:extLst>
          </p:cNvPr>
          <p:cNvSpPr>
            <a:spLocks noGrp="1"/>
          </p:cNvSpPr>
          <p:nvPr>
            <p:ph type="title"/>
          </p:nvPr>
        </p:nvSpPr>
        <p:spPr/>
        <p:txBody>
          <a:bodyPr/>
          <a:lstStyle/>
          <a:p>
            <a:r>
              <a:rPr lang="en-US" dirty="0"/>
              <a:t>Security Center</a:t>
            </a:r>
          </a:p>
        </p:txBody>
      </p:sp>
      <p:sp>
        <p:nvSpPr>
          <p:cNvPr id="6" name="Text Placeholder 5">
            <a:extLst>
              <a:ext uri="{FF2B5EF4-FFF2-40B4-BE49-F238E27FC236}">
                <a16:creationId xmlns:a16="http://schemas.microsoft.com/office/drawing/2014/main" id="{9F2E212E-70C4-4691-B64E-6AC8D18B940A}"/>
              </a:ext>
            </a:extLst>
          </p:cNvPr>
          <p:cNvSpPr>
            <a:spLocks noGrp="1"/>
          </p:cNvSpPr>
          <p:nvPr>
            <p:ph type="body" sz="quarter" idx="13"/>
          </p:nvPr>
        </p:nvSpPr>
        <p:spPr/>
        <p:txBody>
          <a:bodyPr/>
          <a:lstStyle/>
          <a:p>
            <a:r>
              <a:rPr lang="en-US" dirty="0">
                <a:hlinkClick r:id="rId3"/>
              </a:rPr>
              <a:t>https://docs.microsoft.com/en-us/azure/security-center/security-center-intro</a:t>
            </a:r>
            <a:endParaRPr lang="en-US" dirty="0"/>
          </a:p>
          <a:p>
            <a:endParaRPr lang="en-US" dirty="0"/>
          </a:p>
          <a:p>
            <a:endParaRPr lang="en-US" dirty="0"/>
          </a:p>
        </p:txBody>
      </p:sp>
      <p:pic>
        <p:nvPicPr>
          <p:cNvPr id="7" name="Content Placeholder 6">
            <a:extLst>
              <a:ext uri="{FF2B5EF4-FFF2-40B4-BE49-F238E27FC236}">
                <a16:creationId xmlns:a16="http://schemas.microsoft.com/office/drawing/2014/main" id="{B0E51DB1-2BDE-491A-9AC1-A3F4C28C6EAE}"/>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702387" y="1020763"/>
            <a:ext cx="7693189" cy="5148262"/>
          </a:xfrm>
          <a:prstGeom prst="rect">
            <a:avLst/>
          </a:prstGeom>
        </p:spPr>
      </p:pic>
    </p:spTree>
    <p:extLst>
      <p:ext uri="{BB962C8B-B14F-4D97-AF65-F5344CB8AC3E}">
        <p14:creationId xmlns:p14="http://schemas.microsoft.com/office/powerpoint/2010/main" val="31908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Advisor</a:t>
            </a:r>
          </a:p>
        </p:txBody>
      </p:sp>
      <p:sp>
        <p:nvSpPr>
          <p:cNvPr id="4" name="Text Placeholder 3">
            <a:extLst>
              <a:ext uri="{FF2B5EF4-FFF2-40B4-BE49-F238E27FC236}">
                <a16:creationId xmlns:a16="http://schemas.microsoft.com/office/drawing/2014/main" id="{DF918C98-9FC1-4D9C-A2E8-6B8ACCB9061C}"/>
              </a:ext>
            </a:extLst>
          </p:cNvPr>
          <p:cNvSpPr>
            <a:spLocks noGrp="1"/>
          </p:cNvSpPr>
          <p:nvPr>
            <p:ph type="body" idx="1"/>
          </p:nvPr>
        </p:nvSpPr>
        <p:spPr>
          <a:xfrm>
            <a:off x="261189" y="1999129"/>
            <a:ext cx="8574902" cy="4169442"/>
          </a:xfrm>
        </p:spPr>
        <p:txBody>
          <a:bodyPr/>
          <a:lstStyle/>
          <a:p>
            <a:r>
              <a:rPr lang="en-US" dirty="0">
                <a:solidFill>
                  <a:srgbClr val="505050"/>
                </a:solidFill>
              </a:rPr>
              <a:t>Improve what matters most</a:t>
            </a:r>
          </a:p>
          <a:p>
            <a:r>
              <a:rPr lang="en-US" dirty="0">
                <a:solidFill>
                  <a:srgbClr val="505050"/>
                </a:solidFill>
              </a:rPr>
              <a:t>Get ongoing, actionable advice</a:t>
            </a:r>
          </a:p>
          <a:p>
            <a:r>
              <a:rPr lang="en-US" dirty="0">
                <a:solidFill>
                  <a:srgbClr val="505050"/>
                </a:solidFill>
              </a:rPr>
              <a:t>Implement recommendations easily</a:t>
            </a:r>
          </a:p>
          <a:p>
            <a:endParaRPr lang="en-US" dirty="0"/>
          </a:p>
        </p:txBody>
      </p:sp>
      <p:sp>
        <p:nvSpPr>
          <p:cNvPr id="3" name="Text Placeholder 2">
            <a:extLst>
              <a:ext uri="{FF2B5EF4-FFF2-40B4-BE49-F238E27FC236}">
                <a16:creationId xmlns:a16="http://schemas.microsoft.com/office/drawing/2014/main" id="{9A3E92F3-3BCD-4877-A39E-60A7735817F5}"/>
              </a:ext>
            </a:extLst>
          </p:cNvPr>
          <p:cNvSpPr>
            <a:spLocks noGrp="1"/>
          </p:cNvSpPr>
          <p:nvPr>
            <p:ph type="body" sz="quarter" idx="10"/>
          </p:nvPr>
        </p:nvSpPr>
        <p:spPr/>
        <p:txBody>
          <a:bodyPr/>
          <a:lstStyle/>
          <a:p>
            <a:r>
              <a:rPr lang="en-US" dirty="0">
                <a:hlinkClick r:id="rId3"/>
              </a:rPr>
              <a:t>https://docs.microsoft.com/en-us/azure/advisor/advisor-overview</a:t>
            </a:r>
            <a:endParaRPr lang="en-US" dirty="0"/>
          </a:p>
          <a:p>
            <a:endParaRPr lang="en-US" dirty="0"/>
          </a:p>
        </p:txBody>
      </p:sp>
      <p:pic>
        <p:nvPicPr>
          <p:cNvPr id="6146" name="Picture 2" descr="https://azurecomcdn.azureedge.net/cvt-f201648b749afc31f7eefa24057159f73db14f4731df38453626c5cd82ac54fc/images/page/services/advisor/improve-what-matters.png">
            <a:extLst>
              <a:ext uri="{FF2B5EF4-FFF2-40B4-BE49-F238E27FC236}">
                <a16:creationId xmlns:a16="http://schemas.microsoft.com/office/drawing/2014/main" id="{C84FC27D-CE35-4FCD-835E-7E60C2AA49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27914" y="3265714"/>
            <a:ext cx="3026228" cy="21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4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Watcher</a:t>
            </a:r>
          </a:p>
        </p:txBody>
      </p:sp>
      <p:sp>
        <p:nvSpPr>
          <p:cNvPr id="3" name="Content Placeholder 2">
            <a:extLst>
              <a:ext uri="{FF2B5EF4-FFF2-40B4-BE49-F238E27FC236}">
                <a16:creationId xmlns:a16="http://schemas.microsoft.com/office/drawing/2014/main" id="{3FCF1BB0-A5B7-42FA-8D19-BB823709A5B2}"/>
              </a:ext>
            </a:extLst>
          </p:cNvPr>
          <p:cNvSpPr>
            <a:spLocks noGrp="1"/>
          </p:cNvSpPr>
          <p:nvPr>
            <p:ph idx="1"/>
          </p:nvPr>
        </p:nvSpPr>
        <p:spPr>
          <a:xfrm>
            <a:off x="394447" y="1676399"/>
            <a:ext cx="8441643" cy="4492171"/>
          </a:xfrm>
        </p:spPr>
        <p:txBody>
          <a:bodyPr/>
          <a:lstStyle/>
          <a:p>
            <a:r>
              <a:rPr lang="en-US" dirty="0"/>
              <a:t>Automate remote network monitoring with packet capture</a:t>
            </a:r>
          </a:p>
          <a:p>
            <a:r>
              <a:rPr lang="en-US" dirty="0"/>
              <a:t>Gain insight into your network traffic using flow logs</a:t>
            </a:r>
          </a:p>
          <a:p>
            <a:r>
              <a:rPr lang="en-US" dirty="0"/>
              <a:t>Diagnose VPN connectivity issues</a:t>
            </a:r>
          </a:p>
          <a:p>
            <a:endParaRPr lang="en-US" dirty="0"/>
          </a:p>
        </p:txBody>
      </p:sp>
      <p:sp>
        <p:nvSpPr>
          <p:cNvPr id="5" name="Text Placeholder 4">
            <a:extLst>
              <a:ext uri="{FF2B5EF4-FFF2-40B4-BE49-F238E27FC236}">
                <a16:creationId xmlns:a16="http://schemas.microsoft.com/office/drawing/2014/main" id="{ABBFCF5C-3682-4859-AE78-B6FA227B3DC0}"/>
              </a:ext>
            </a:extLst>
          </p:cNvPr>
          <p:cNvSpPr>
            <a:spLocks noGrp="1"/>
          </p:cNvSpPr>
          <p:nvPr>
            <p:ph type="body" sz="quarter" idx="13"/>
          </p:nvPr>
        </p:nvSpPr>
        <p:spPr/>
        <p:txBody>
          <a:bodyPr/>
          <a:lstStyle/>
          <a:p>
            <a:r>
              <a:rPr lang="en-US" dirty="0">
                <a:hlinkClick r:id="rId3"/>
              </a:rPr>
              <a:t>https://azure.microsoft.com/en-us/services/network-watcher/</a:t>
            </a:r>
            <a:endParaRPr lang="en-US" dirty="0"/>
          </a:p>
          <a:p>
            <a:endParaRPr lang="en-US" dirty="0"/>
          </a:p>
        </p:txBody>
      </p:sp>
      <p:pic>
        <p:nvPicPr>
          <p:cNvPr id="4" name="Picture 3">
            <a:extLst>
              <a:ext uri="{FF2B5EF4-FFF2-40B4-BE49-F238E27FC236}">
                <a16:creationId xmlns:a16="http://schemas.microsoft.com/office/drawing/2014/main" id="{C7ECC91D-ADD1-44CD-884F-2018DABB5D76}"/>
              </a:ext>
            </a:extLst>
          </p:cNvPr>
          <p:cNvPicPr>
            <a:picLocks noChangeAspect="1"/>
          </p:cNvPicPr>
          <p:nvPr/>
        </p:nvPicPr>
        <p:blipFill>
          <a:blip r:embed="rId4"/>
          <a:stretch>
            <a:fillRect/>
          </a:stretch>
        </p:blipFill>
        <p:spPr>
          <a:xfrm>
            <a:off x="3802626" y="3854334"/>
            <a:ext cx="1607344" cy="1321594"/>
          </a:xfrm>
          <a:prstGeom prst="rect">
            <a:avLst/>
          </a:prstGeom>
        </p:spPr>
      </p:pic>
      <p:pic>
        <p:nvPicPr>
          <p:cNvPr id="6" name="Picture 5">
            <a:extLst>
              <a:ext uri="{FF2B5EF4-FFF2-40B4-BE49-F238E27FC236}">
                <a16:creationId xmlns:a16="http://schemas.microsoft.com/office/drawing/2014/main" id="{4930BC43-6CFB-410F-AA3E-8793385BDB57}"/>
              </a:ext>
            </a:extLst>
          </p:cNvPr>
          <p:cNvPicPr>
            <a:picLocks noChangeAspect="1"/>
          </p:cNvPicPr>
          <p:nvPr/>
        </p:nvPicPr>
        <p:blipFill>
          <a:blip r:embed="rId5"/>
          <a:stretch>
            <a:fillRect/>
          </a:stretch>
        </p:blipFill>
        <p:spPr>
          <a:xfrm>
            <a:off x="1146008" y="4413785"/>
            <a:ext cx="571500" cy="571500"/>
          </a:xfrm>
          <a:prstGeom prst="rect">
            <a:avLst/>
          </a:prstGeom>
        </p:spPr>
      </p:pic>
      <p:pic>
        <p:nvPicPr>
          <p:cNvPr id="9" name="Picture 8">
            <a:extLst>
              <a:ext uri="{FF2B5EF4-FFF2-40B4-BE49-F238E27FC236}">
                <a16:creationId xmlns:a16="http://schemas.microsoft.com/office/drawing/2014/main" id="{91ACC8F1-238F-454C-9BB5-2446247C9A88}"/>
              </a:ext>
            </a:extLst>
          </p:cNvPr>
          <p:cNvPicPr>
            <a:picLocks noChangeAspect="1"/>
          </p:cNvPicPr>
          <p:nvPr/>
        </p:nvPicPr>
        <p:blipFill>
          <a:blip r:embed="rId6"/>
          <a:stretch>
            <a:fillRect/>
          </a:stretch>
        </p:blipFill>
        <p:spPr>
          <a:xfrm>
            <a:off x="6682113" y="4092316"/>
            <a:ext cx="1785938" cy="1214438"/>
          </a:xfrm>
          <a:prstGeom prst="rect">
            <a:avLst/>
          </a:prstGeom>
        </p:spPr>
      </p:pic>
    </p:spTree>
    <p:extLst>
      <p:ext uri="{BB962C8B-B14F-4D97-AF65-F5344CB8AC3E}">
        <p14:creationId xmlns:p14="http://schemas.microsoft.com/office/powerpoint/2010/main" val="416375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115" y="4146267"/>
            <a:ext cx="2264569" cy="122872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665" y="2530304"/>
            <a:ext cx="2232422" cy="158234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189" y="964603"/>
            <a:ext cx="2218135" cy="157162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6878" y="5441671"/>
            <a:ext cx="7690247" cy="523361"/>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8630" y="936931"/>
            <a:ext cx="2218135" cy="1571625"/>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73392" y="2538610"/>
            <a:ext cx="2264569" cy="1246585"/>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86339" y="3819191"/>
            <a:ext cx="2207419" cy="1585913"/>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75955" y="941450"/>
            <a:ext cx="2228850" cy="1600200"/>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79527" y="2536887"/>
            <a:ext cx="2221706" cy="1268016"/>
          </a:xfrm>
          <a:prstGeom prst="rect">
            <a:avLst/>
          </a:prstGeom>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74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728665" y="5437535"/>
            <a:ext cx="7688460" cy="527497"/>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51380B-5F98-416A-9E52-D21EE01ECDC3}"/>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3F889B62-F58F-4ACA-9D1A-961AB31CB1DD}"/>
              </a:ext>
            </a:extLst>
          </p:cNvPr>
          <p:cNvSpPr>
            <a:spLocks noGrp="1"/>
          </p:cNvSpPr>
          <p:nvPr>
            <p:ph type="body" sz="quarter" idx="13"/>
          </p:nvPr>
        </p:nvSpPr>
        <p:spPr/>
        <p:txBody>
          <a:bodyPr/>
          <a:lstStyle/>
          <a:p>
            <a:endParaRPr lang="en-US"/>
          </a:p>
        </p:txBody>
      </p:sp>
      <p:pic>
        <p:nvPicPr>
          <p:cNvPr id="8" name="Content Placeholder 7">
            <a:extLst>
              <a:ext uri="{FF2B5EF4-FFF2-40B4-BE49-F238E27FC236}">
                <a16:creationId xmlns:a16="http://schemas.microsoft.com/office/drawing/2014/main" id="{C35CE3D4-081C-444D-BEE9-64A3F72EE730}"/>
              </a:ext>
            </a:extLst>
          </p:cNvPr>
          <p:cNvPicPr>
            <a:picLocks noGrp="1" noChangeAspect="1"/>
          </p:cNvPicPr>
          <p:nvPr>
            <p:ph idx="1"/>
          </p:nvPr>
        </p:nvPicPr>
        <p:blipFill>
          <a:blip r:embed="rId3"/>
          <a:stretch>
            <a:fillRect/>
          </a:stretch>
        </p:blipFill>
        <p:spPr>
          <a:xfrm>
            <a:off x="261938" y="1491385"/>
            <a:ext cx="8574087" cy="4207018"/>
          </a:xfrm>
          <a:prstGeom prst="rect">
            <a:avLst/>
          </a:prstGeom>
        </p:spPr>
      </p:pic>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Design an operations automation strategy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Determine when to use Azure Automation, Chef, Puppet, PowerShell, Desired State Configuration (DSC), Event Grid, and Azure Logic Apps</a:t>
            </a:r>
          </a:p>
          <a:p>
            <a:r>
              <a:rPr lang="en-US" sz="2400" dirty="0"/>
              <a:t>Define a strategy for auto-scaling</a:t>
            </a:r>
          </a:p>
          <a:p>
            <a:r>
              <a:rPr lang="en-US" sz="2400" dirty="0"/>
              <a:t>Define a strategy for enabling periodic processes and tasks</a:t>
            </a:r>
          </a:p>
        </p:txBody>
      </p:sp>
      <p:sp>
        <p:nvSpPr>
          <p:cNvPr id="2" name="Text Placeholder 1">
            <a:extLst>
              <a:ext uri="{FF2B5EF4-FFF2-40B4-BE49-F238E27FC236}">
                <a16:creationId xmlns:a16="http://schemas.microsoft.com/office/drawing/2014/main" id="{5B19706F-9F70-4E83-B9D1-D334F5B925DA}"/>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id="{AF03F219-A76E-4423-9BCC-B4106DB751BB}"/>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528353AA-0FE4-43D7-BC0B-3D9E1555DE38}"/>
              </a:ext>
            </a:extLst>
          </p:cNvPr>
          <p:cNvSpPr>
            <a:spLocks noGrp="1"/>
          </p:cNvSpPr>
          <p:nvPr>
            <p:ph type="body" sz="quarter" idx="12"/>
          </p:nvPr>
        </p:nvSpPr>
        <p:spPr/>
        <p:txBody>
          <a:bodyPr/>
          <a:lstStyle/>
          <a:p>
            <a:endParaRPr lang="en-US"/>
          </a:p>
        </p:txBody>
      </p:sp>
      <p:sp>
        <p:nvSpPr>
          <p:cNvPr id="9" name="Freeform 5">
            <a:extLst>
              <a:ext uri="{FF2B5EF4-FFF2-40B4-BE49-F238E27FC236}">
                <a16:creationId xmlns:a16="http://schemas.microsoft.com/office/drawing/2014/main" id="{D17F9D30-08E5-4547-A50C-C5F7E3863840}"/>
              </a:ext>
            </a:extLst>
          </p:cNvPr>
          <p:cNvSpPr>
            <a:spLocks/>
          </p:cNvSpPr>
          <p:nvPr/>
        </p:nvSpPr>
        <p:spPr bwMode="auto">
          <a:xfrm>
            <a:off x="819193" y="3042031"/>
            <a:ext cx="2158184" cy="13098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 name="PowerShell Logo" descr="http://www.getinthesky.com/wp-content/uploads/logo-powershell1.png">
            <a:extLst>
              <a:ext uri="{FF2B5EF4-FFF2-40B4-BE49-F238E27FC236}">
                <a16:creationId xmlns:a16="http://schemas.microsoft.com/office/drawing/2014/main" id="{64FCB86D-CD7F-4068-9015-F2F741383F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5920" y="3788715"/>
            <a:ext cx="973710" cy="97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type="body" idx="4294967295"/>
          </p:nvPr>
        </p:nvSpPr>
        <p:spPr>
          <a:xfrm>
            <a:off x="0" y="1020763"/>
            <a:ext cx="8574088" cy="5148262"/>
          </a:xfrm>
          <a:prstGeom prst="rect">
            <a:avLst/>
          </a:prstGeom>
        </p:spPr>
        <p:txBody>
          <a:bodyPr/>
          <a:lstStyle/>
          <a:p>
            <a:r>
              <a:rPr lang="en-US" sz="2647" dirty="0"/>
              <a:t>Azure Automation</a:t>
            </a:r>
          </a:p>
          <a:p>
            <a:pPr marL="252109" lvl="1"/>
            <a:r>
              <a:rPr lang="en-US" sz="1471" dirty="0" err="1"/>
              <a:t>Runbooks</a:t>
            </a:r>
            <a:endParaRPr lang="en-US" sz="1471" dirty="0"/>
          </a:p>
          <a:p>
            <a:r>
              <a:rPr lang="en-US" sz="2647" dirty="0"/>
              <a:t>Chef </a:t>
            </a:r>
            <a:r>
              <a:rPr lang="en-US" sz="1471" dirty="0"/>
              <a:t>Configure and Automate.  Apply Fine Grained Permissions</a:t>
            </a:r>
          </a:p>
          <a:p>
            <a:pPr marL="252109" lvl="1"/>
            <a:r>
              <a:rPr lang="en-US" sz="1471" dirty="0">
                <a:hlinkClick r:id="rId3"/>
              </a:rPr>
              <a:t>https://www.chef.io/solutions/windows/</a:t>
            </a:r>
            <a:r>
              <a:rPr lang="en-US" sz="1471" dirty="0"/>
              <a:t> </a:t>
            </a:r>
          </a:p>
          <a:p>
            <a:pPr marL="0" lvl="1">
              <a:spcBef>
                <a:spcPts val="750"/>
              </a:spcBef>
            </a:pPr>
            <a:r>
              <a:rPr lang="en-US" sz="2647" dirty="0"/>
              <a:t>Puppet </a:t>
            </a:r>
            <a:r>
              <a:rPr lang="en-US" sz="1471" dirty="0"/>
              <a:t>Can Configure and Manage Windows and Azure</a:t>
            </a:r>
          </a:p>
          <a:p>
            <a:pPr marL="252109" lvl="1"/>
            <a:r>
              <a:rPr lang="en-US" sz="1471" dirty="0">
                <a:hlinkClick r:id="rId4"/>
              </a:rPr>
              <a:t>http://puppetlabs.com/solutions/microsoft</a:t>
            </a:r>
            <a:r>
              <a:rPr lang="en-US" sz="1471" dirty="0"/>
              <a:t> </a:t>
            </a:r>
          </a:p>
          <a:p>
            <a:r>
              <a:rPr lang="en-US" sz="2647" dirty="0"/>
              <a:t>Desired State Configuration </a:t>
            </a:r>
          </a:p>
          <a:p>
            <a:pPr marL="252109" lvl="1"/>
            <a:r>
              <a:rPr lang="en-US" sz="1471" dirty="0"/>
              <a:t>Make it So</a:t>
            </a:r>
            <a:br>
              <a:rPr lang="en-US" sz="1471" dirty="0"/>
            </a:br>
            <a:r>
              <a:rPr lang="en-US" sz="1350" dirty="0">
                <a:hlinkClick r:id="rId5"/>
              </a:rPr>
              <a:t>https://docs.microsoft.com/en-us/azure/automation/automation-dsc-overview</a:t>
            </a:r>
            <a:endParaRPr lang="en-US" sz="1350" dirty="0"/>
          </a:p>
          <a:p>
            <a:pPr marL="252109" lvl="1"/>
            <a:endParaRPr lang="en-US" sz="1471" dirty="0"/>
          </a:p>
          <a:p>
            <a:pPr indent="-90791"/>
            <a:r>
              <a:rPr lang="en-US" sz="1771" dirty="0"/>
              <a:t>In the portal + New – Azure Automation</a:t>
            </a:r>
          </a:p>
        </p:txBody>
      </p:sp>
      <p:sp>
        <p:nvSpPr>
          <p:cNvPr id="8" name="Text Placeholder 7">
            <a:extLst>
              <a:ext uri="{FF2B5EF4-FFF2-40B4-BE49-F238E27FC236}">
                <a16:creationId xmlns:a16="http://schemas.microsoft.com/office/drawing/2014/main" id="{6E92CBFF-0F4E-43CB-8DCB-82D509FD4DD4}"/>
              </a:ext>
            </a:extLst>
          </p:cNvPr>
          <p:cNvSpPr>
            <a:spLocks noGrp="1"/>
          </p:cNvSpPr>
          <p:nvPr>
            <p:ph type="body" sz="quarter" idx="4294967295"/>
          </p:nvPr>
        </p:nvSpPr>
        <p:spPr>
          <a:xfrm>
            <a:off x="140678" y="6292974"/>
            <a:ext cx="8574088" cy="411162"/>
          </a:xfrm>
        </p:spPr>
        <p:txBody>
          <a:bodyPr/>
          <a:lstStyle/>
          <a:p>
            <a:pPr marL="0" indent="0">
              <a:buNone/>
            </a:pPr>
            <a:r>
              <a:rPr lang="en-US" sz="1800" dirty="0">
                <a:hlinkClick r:id="rId6"/>
              </a:rPr>
              <a:t>https://docs.microsoft.com/en-us/azure/automation/automation-intro</a:t>
            </a:r>
            <a:endParaRPr lang="en-US" sz="1800" dirty="0"/>
          </a:p>
          <a:p>
            <a:endParaRPr lang="en-US" sz="1800" dirty="0"/>
          </a:p>
        </p:txBody>
      </p:sp>
      <p:pic>
        <p:nvPicPr>
          <p:cNvPr id="4" name="Puppet Logo" descr="http://www.devopsdays.org/events/2013-tokyo/logos/puppetlabs.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896929" y="1776673"/>
            <a:ext cx="448213" cy="597617"/>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58736" y="1574726"/>
            <a:ext cx="865212" cy="86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9005" y="1681902"/>
            <a:ext cx="632615" cy="692389"/>
          </a:xfrm>
          <a:prstGeom prst="rect">
            <a:avLst/>
          </a:prstGeom>
        </p:spPr>
      </p:pic>
      <p:pic>
        <p:nvPicPr>
          <p:cNvPr id="1026" name="Picture 2" descr="C:\Users\dstolts\AppData\Local\Temp\SNAGHTMLb3b1fad.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98193" y="2681909"/>
            <a:ext cx="1773789" cy="2085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95933" y="5694961"/>
            <a:ext cx="4804520" cy="715581"/>
          </a:xfrm>
          <a:prstGeom prst="rect">
            <a:avLst/>
          </a:prstGeom>
          <a:noFill/>
        </p:spPr>
        <p:txBody>
          <a:bodyPr wrap="none" rtlCol="0">
            <a:spAutoFit/>
          </a:bodyPr>
          <a:lstStyle/>
          <a:p>
            <a:r>
              <a:rPr lang="en-US" sz="405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269661" y="5481291"/>
            <a:ext cx="5344733"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a:bodyPr>
          <a:lstStyle/>
          <a:p>
            <a:r>
              <a:rPr lang="en-US" b="1" dirty="0"/>
              <a:t>Which to use?  </a:t>
            </a:r>
            <a:endParaRPr lang="en-US" sz="2700" dirty="0"/>
          </a:p>
        </p:txBody>
      </p:sp>
      <p:sp>
        <p:nvSpPr>
          <p:cNvPr id="5" name="Content Placeholder 4">
            <a:extLst>
              <a:ext uri="{FF2B5EF4-FFF2-40B4-BE49-F238E27FC236}">
                <a16:creationId xmlns:a16="http://schemas.microsoft.com/office/drawing/2014/main" id="{D0784602-4D8F-434E-8B91-7A7B6F652EF7}"/>
              </a:ext>
            </a:extLst>
          </p:cNvPr>
          <p:cNvSpPr>
            <a:spLocks noGrp="1"/>
          </p:cNvSpPr>
          <p:nvPr>
            <p:ph idx="1"/>
          </p:nvPr>
        </p:nvSpPr>
        <p:spPr/>
        <p:txBody>
          <a:bodyPr/>
          <a:lstStyle/>
          <a:p>
            <a:pPr>
              <a:spcBef>
                <a:spcPts val="0"/>
              </a:spcBef>
            </a:pPr>
            <a:r>
              <a:rPr lang="en-US" sz="3200" b="1" dirty="0"/>
              <a:t>Chef</a:t>
            </a:r>
          </a:p>
          <a:p>
            <a:pPr marL="428625" indent="-428625">
              <a:spcBef>
                <a:spcPts val="0"/>
              </a:spcBef>
            </a:pPr>
            <a:r>
              <a:rPr lang="en-US" sz="1400" dirty="0"/>
              <a:t>If you already have a Chef management infrastructure</a:t>
            </a:r>
          </a:p>
          <a:p>
            <a:pPr marL="428625" indent="-428625">
              <a:spcBef>
                <a:spcPts val="0"/>
              </a:spcBef>
            </a:pPr>
            <a:r>
              <a:rPr lang="en-US" sz="1400" dirty="0"/>
              <a:t>If your primary expertise is managing Linux machines</a:t>
            </a:r>
          </a:p>
          <a:p>
            <a:pPr>
              <a:spcBef>
                <a:spcPts val="0"/>
              </a:spcBef>
            </a:pPr>
            <a:r>
              <a:rPr lang="en-US" sz="3200" b="1" dirty="0"/>
              <a:t>Puppet</a:t>
            </a:r>
          </a:p>
          <a:p>
            <a:pPr marL="428625" indent="-428625">
              <a:spcBef>
                <a:spcPts val="0"/>
              </a:spcBef>
            </a:pPr>
            <a:r>
              <a:rPr lang="en-US" sz="1400" dirty="0"/>
              <a:t>If you already have a Puppet management infrastructure</a:t>
            </a:r>
          </a:p>
          <a:p>
            <a:pPr marL="428625" indent="-428625">
              <a:spcBef>
                <a:spcPts val="0"/>
              </a:spcBef>
            </a:pPr>
            <a:r>
              <a:rPr lang="en-US" sz="1400" dirty="0"/>
              <a:t>If your primary expertise is managing Linux machines</a:t>
            </a:r>
          </a:p>
          <a:p>
            <a:pPr>
              <a:spcBef>
                <a:spcPts val="0"/>
              </a:spcBef>
            </a:pPr>
            <a:r>
              <a:rPr lang="en-US" sz="3200" b="1" dirty="0"/>
              <a:t>DSC</a:t>
            </a:r>
          </a:p>
          <a:p>
            <a:pPr marL="428625" indent="-428625">
              <a:spcBef>
                <a:spcPts val="0"/>
              </a:spcBef>
            </a:pPr>
            <a:r>
              <a:rPr lang="en-US" sz="1400" dirty="0"/>
              <a:t>If you do not already have a Configuration Management Solution</a:t>
            </a:r>
          </a:p>
          <a:p>
            <a:pPr marL="428625" indent="-428625">
              <a:spcBef>
                <a:spcPts val="0"/>
              </a:spcBef>
            </a:pPr>
            <a:r>
              <a:rPr lang="en-US" sz="1400" dirty="0"/>
              <a:t>If your primary experience is in managing Windows machines</a:t>
            </a:r>
          </a:p>
          <a:p>
            <a:pPr marL="428625" indent="-428625">
              <a:spcBef>
                <a:spcPts val="0"/>
              </a:spcBef>
            </a:pPr>
            <a:r>
              <a:rPr lang="en-US" sz="1400" dirty="0"/>
              <a:t>Uses vender-neutral configuration files (MOF)</a:t>
            </a:r>
          </a:p>
          <a:p>
            <a:pPr marL="428625" indent="-428625">
              <a:spcBef>
                <a:spcPts val="0"/>
              </a:spcBef>
            </a:pPr>
            <a:r>
              <a:rPr lang="en-US" sz="1400" dirty="0"/>
              <a:t>If you already have PowerShell expertise</a:t>
            </a:r>
          </a:p>
          <a:p>
            <a:pPr marL="428625" indent="-428625">
              <a:spcBef>
                <a:spcPts val="0"/>
              </a:spcBef>
            </a:pPr>
            <a:endParaRPr lang="en-US" sz="1400" dirty="0"/>
          </a:p>
          <a:p>
            <a:pPr>
              <a:lnSpc>
                <a:spcPct val="110000"/>
              </a:lnSpc>
              <a:spcBef>
                <a:spcPts val="0"/>
              </a:spcBef>
            </a:pPr>
            <a:r>
              <a:rPr lang="en-US" sz="3200" b="1" dirty="0"/>
              <a:t>Azure Automation</a:t>
            </a:r>
          </a:p>
          <a:p>
            <a:pPr marL="428625" indent="-428625">
              <a:spcBef>
                <a:spcPts val="0"/>
              </a:spcBef>
            </a:pPr>
            <a:r>
              <a:rPr lang="en-US" sz="1400" dirty="0"/>
              <a:t>If you do not already have a Configuration Management Solution, or not deeply embedded</a:t>
            </a:r>
          </a:p>
          <a:p>
            <a:pPr marL="428625" indent="-428625">
              <a:spcBef>
                <a:spcPts val="0"/>
              </a:spcBef>
            </a:pPr>
            <a:r>
              <a:rPr lang="en-US" sz="1400" dirty="0"/>
              <a:t>If you want to significantly expand your configuration management without significant expense</a:t>
            </a:r>
          </a:p>
          <a:p>
            <a:pPr marL="428625" indent="-428625">
              <a:spcBef>
                <a:spcPts val="0"/>
              </a:spcBef>
            </a:pPr>
            <a:r>
              <a:rPr lang="en-US" sz="1400" dirty="0"/>
              <a:t>If you already own OMS</a:t>
            </a:r>
          </a:p>
          <a:p>
            <a:pPr marL="428625" indent="-428625">
              <a:spcBef>
                <a:spcPts val="0"/>
              </a:spcBef>
            </a:pPr>
            <a:r>
              <a:rPr lang="en-US" sz="1400" dirty="0"/>
              <a:t>If you already have PowerShell expertise </a:t>
            </a:r>
          </a:p>
          <a:p>
            <a:endParaRPr lang="en-US" sz="1400" dirty="0"/>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type="body" sz="quarter" idx="13"/>
          </p:nvPr>
        </p:nvSpPr>
        <p:spPr/>
        <p:txBody>
          <a:bodyPr>
            <a:normAutofit/>
          </a:bodyPr>
          <a:lstStyle/>
          <a:p>
            <a:pPr>
              <a:spcBef>
                <a:spcPts val="0"/>
              </a:spcBef>
            </a:pPr>
            <a:endParaRPr lang="en-US" sz="1575" dirty="0"/>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Chef &amp; Puppet</a:t>
            </a:r>
          </a:p>
        </p:txBody>
      </p:sp>
      <p:sp>
        <p:nvSpPr>
          <p:cNvPr id="6" name="Text Placeholder 5"/>
          <p:cNvSpPr>
            <a:spLocks noGrp="1"/>
          </p:cNvSpPr>
          <p:nvPr>
            <p:ph type="body" idx="1"/>
          </p:nvPr>
        </p:nvSpPr>
        <p:spPr/>
        <p:txBody>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Chef</a:t>
            </a:r>
          </a:p>
        </p:txBody>
      </p:sp>
      <p:sp>
        <p:nvSpPr>
          <p:cNvPr id="5" name="Content Placeholder 4">
            <a:extLst>
              <a:ext uri="{FF2B5EF4-FFF2-40B4-BE49-F238E27FC236}">
                <a16:creationId xmlns:a16="http://schemas.microsoft.com/office/drawing/2014/main" id="{80FAE574-E981-428E-ABC0-E1FCCC27A367}"/>
              </a:ext>
            </a:extLst>
          </p:cNvPr>
          <p:cNvSpPr>
            <a:spLocks noGrp="1"/>
          </p:cNvSpPr>
          <p:nvPr>
            <p:ph sz="half" idx="2"/>
          </p:nvPr>
        </p:nvSpPr>
        <p:spPr/>
        <p:txBody>
          <a:bodyPr/>
          <a:lstStyle/>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Cross-OS systems management, automation, and analytics output</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Ruby and Git are required + agent is on target machine</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a:p>
            <a:endParaRPr lang="en-US" dirty="0"/>
          </a:p>
        </p:txBody>
      </p:sp>
      <p:sp>
        <p:nvSpPr>
          <p:cNvPr id="4" name="Text Placeholder 3">
            <a:extLst>
              <a:ext uri="{FF2B5EF4-FFF2-40B4-BE49-F238E27FC236}">
                <a16:creationId xmlns:a16="http://schemas.microsoft.com/office/drawing/2014/main" id="{32CBDF66-CCCE-4A51-A92C-0896E12FFA8E}"/>
              </a:ext>
            </a:extLst>
          </p:cNvPr>
          <p:cNvSpPr>
            <a:spLocks noGrp="1"/>
          </p:cNvSpPr>
          <p:nvPr>
            <p:ph type="body" sz="quarter" idx="3"/>
          </p:nvPr>
        </p:nvSpPr>
        <p:spPr/>
        <p:txBody>
          <a:bodyPr/>
          <a:lstStyle/>
          <a:p>
            <a:r>
              <a:rPr lang="en-US" b="1" dirty="0">
                <a:solidFill>
                  <a:srgbClr val="000000"/>
                </a:solidFill>
                <a:latin typeface="Calibri" panose="020F0502020204030204" pitchFamily="34" charset="0"/>
                <a:cs typeface="Calibri" panose="020F0502020204030204" pitchFamily="34" charset="0"/>
              </a:rPr>
              <a:t>Puppet</a:t>
            </a:r>
          </a:p>
        </p:txBody>
      </p:sp>
      <p:sp>
        <p:nvSpPr>
          <p:cNvPr id="8" name="Content Placeholder 7">
            <a:extLst>
              <a:ext uri="{FF2B5EF4-FFF2-40B4-BE49-F238E27FC236}">
                <a16:creationId xmlns:a16="http://schemas.microsoft.com/office/drawing/2014/main" id="{88BE0132-60E3-450E-81FF-217C731C1E7C}"/>
              </a:ext>
            </a:extLst>
          </p:cNvPr>
          <p:cNvSpPr>
            <a:spLocks noGrp="1"/>
          </p:cNvSpPr>
          <p:nvPr>
            <p:ph sz="quarter" idx="4"/>
          </p:nvPr>
        </p:nvSpPr>
        <p:spPr/>
        <p:txBody>
          <a:bodyPr/>
          <a:lstStyle/>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Automate systems configuration &amp; enforce consistency</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Large Open Source catalog of modules and runs on nearly every OS (cross platform)</a:t>
            </a:r>
          </a:p>
          <a:p>
            <a:endParaRPr lang="en-US" dirty="0"/>
          </a:p>
        </p:txBody>
      </p:sp>
      <p:sp>
        <p:nvSpPr>
          <p:cNvPr id="9" name="Text Placeholder 8">
            <a:extLst>
              <a:ext uri="{FF2B5EF4-FFF2-40B4-BE49-F238E27FC236}">
                <a16:creationId xmlns:a16="http://schemas.microsoft.com/office/drawing/2014/main" id="{84A3DBD4-05E3-445A-AB17-91B84B1D9E9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722B5-AA60-4321-8C39-56EEEE50E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375" y="1374216"/>
            <a:ext cx="4697166" cy="4299366"/>
          </a:xfrm>
          <a:prstGeom prst="rect">
            <a:avLst/>
          </a:prstGeom>
        </p:spPr>
      </p:pic>
      <p:sp>
        <p:nvSpPr>
          <p:cNvPr id="17" name="Title 16"/>
          <p:cNvSpPr>
            <a:spLocks noGrp="1"/>
          </p:cNvSpPr>
          <p:nvPr>
            <p:ph type="title"/>
          </p:nvPr>
        </p:nvSpPr>
        <p:spPr/>
        <p:txBody>
          <a:bodyPr vert="horz" wrap="square" lIns="109728" tIns="68580" rIns="109728" bIns="68580" numCol="1" rtlCol="0" anchor="t" anchorCtr="0" compatLnSpc="1">
            <a:prstTxWarp prst="textNoShape">
              <a:avLst/>
            </a:prstTxWarp>
            <a:noAutofit/>
          </a:bodyPr>
          <a:lstStyle/>
          <a:p>
            <a:pPr defTabSz="685775"/>
            <a:r>
              <a:rPr lang="en-US" sz="3529" spc="-75" dirty="0">
                <a:ln w="3175">
                  <a:noFill/>
                </a:ln>
                <a:ea typeface="+mn-ea"/>
              </a:rPr>
              <a:t>Desired State Configuration (DSC)</a:t>
            </a:r>
          </a:p>
        </p:txBody>
      </p:sp>
      <p:sp>
        <p:nvSpPr>
          <p:cNvPr id="2" name="Text Placeholder 1">
            <a:extLst>
              <a:ext uri="{FF2B5EF4-FFF2-40B4-BE49-F238E27FC236}">
                <a16:creationId xmlns:a16="http://schemas.microsoft.com/office/drawing/2014/main" id="{C98D9906-B2F1-47BF-8E15-47649AB67CFB}"/>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50C34E0-F7D7-4F77-B0AB-D03B8F7382BC}"/>
              </a:ext>
            </a:extLst>
          </p:cNvPr>
          <p:cNvPicPr>
            <a:picLocks noChangeAspect="1"/>
          </p:cNvPicPr>
          <p:nvPr/>
        </p:nvPicPr>
        <p:blipFill>
          <a:blip r:embed="rId4"/>
          <a:stretch>
            <a:fillRect/>
          </a:stretch>
        </p:blipFill>
        <p:spPr>
          <a:xfrm>
            <a:off x="5357636" y="2132224"/>
            <a:ext cx="3325989" cy="2593551"/>
          </a:xfrm>
          <a:prstGeom prst="rect">
            <a:avLst/>
          </a:prstGeom>
        </p:spPr>
      </p:pic>
    </p:spTree>
    <p:extLst>
      <p:ext uri="{BB962C8B-B14F-4D97-AF65-F5344CB8AC3E}">
        <p14:creationId xmlns:p14="http://schemas.microsoft.com/office/powerpoint/2010/main" val="40614177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dirty="0"/>
              <a:t>Azure Event Grid</a:t>
            </a:r>
          </a:p>
        </p:txBody>
      </p:sp>
      <p:sp>
        <p:nvSpPr>
          <p:cNvPr id="11" name="Text Placeholder 10">
            <a:extLst>
              <a:ext uri="{FF2B5EF4-FFF2-40B4-BE49-F238E27FC236}">
                <a16:creationId xmlns:a16="http://schemas.microsoft.com/office/drawing/2014/main" id="{1F5B0957-68D9-44D4-B607-CCE580AC42B5}"/>
              </a:ext>
            </a:extLst>
          </p:cNvPr>
          <p:cNvSpPr>
            <a:spLocks noGrp="1"/>
          </p:cNvSpPr>
          <p:nvPr>
            <p:ph type="body" sz="quarter" idx="10"/>
          </p:nvPr>
        </p:nvSpPr>
        <p:spPr/>
        <p:txBody>
          <a:bodyPr/>
          <a:lstStyle/>
          <a:p>
            <a:r>
              <a:rPr lang="en-US" dirty="0">
                <a:hlinkClick r:id="rId3"/>
              </a:rPr>
              <a:t>https://docs.microsoft.com/en-us/azure/event-grid/overview</a:t>
            </a:r>
            <a:endParaRPr lang="en-US" dirty="0"/>
          </a:p>
          <a:p>
            <a:endParaRPr lang="en-US" dirty="0"/>
          </a:p>
        </p:txBody>
      </p:sp>
      <p:sp>
        <p:nvSpPr>
          <p:cNvPr id="13" name="TextBox 12"/>
          <p:cNvSpPr txBox="1"/>
          <p:nvPr/>
        </p:nvSpPr>
        <p:spPr>
          <a:xfrm>
            <a:off x="6276063"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447590"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Fully-managed </a:t>
            </a:r>
            <a:br>
              <a:rPr lang="en-US" sz="1650" kern="0">
                <a:gradFill>
                  <a:gsLst>
                    <a:gs pos="13483">
                      <a:schemeClr val="tx1"/>
                    </a:gs>
                    <a:gs pos="62000">
                      <a:schemeClr val="tx1"/>
                    </a:gs>
                  </a:gsLst>
                  <a:lin ang="5400000" scaled="0"/>
                </a:gradFill>
                <a:latin typeface="Segoe UI Semilight"/>
                <a:cs typeface="Segoe UI"/>
              </a:rPr>
            </a:br>
            <a:r>
              <a:rPr lang="en-US" sz="165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3361827"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01680" y="4975535"/>
            <a:ext cx="8740640" cy="585134"/>
          </a:xfrm>
          <a:prstGeom prst="rect">
            <a:avLst/>
          </a:prstGeom>
        </p:spPr>
        <p:txBody>
          <a:bodyPr vert="horz" wrap="square" lIns="109708" tIns="68567" rIns="109708" bIns="6856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3225">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4639331"/>
            <a:ext cx="91435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6813917" y="2218668"/>
            <a:ext cx="1344638" cy="1344828"/>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985444" y="2218668"/>
            <a:ext cx="1344638" cy="1344828"/>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3899681" y="2218668"/>
            <a:ext cx="1344638" cy="1344828"/>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4030711" y="1882422"/>
            <a:ext cx="2285858" cy="39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0711" y="1882422"/>
            <a:ext cx="2285858" cy="39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a:t>Manage all events in one place</a:t>
            </a:r>
          </a:p>
        </p:txBody>
      </p:sp>
      <p:sp>
        <p:nvSpPr>
          <p:cNvPr id="2" name="Text Placeholder 1">
            <a:extLst>
              <a:ext uri="{FF2B5EF4-FFF2-40B4-BE49-F238E27FC236}">
                <a16:creationId xmlns:a16="http://schemas.microsoft.com/office/drawing/2014/main" id="{2D7725C1-8AE0-46BA-86D2-B673B4ACD50D}"/>
              </a:ext>
            </a:extLst>
          </p:cNvPr>
          <p:cNvSpPr>
            <a:spLocks noGrp="1"/>
          </p:cNvSpPr>
          <p:nvPr>
            <p:ph type="body" sz="quarter" idx="10"/>
          </p:nvPr>
        </p:nvSpPr>
        <p:spPr/>
        <p:txBody>
          <a:bodyPr/>
          <a:lstStyle/>
          <a:p>
            <a:endParaRPr lang="en-US"/>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6414938" y="2999318"/>
            <a:ext cx="486107" cy="1815518"/>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2587468" y="3232938"/>
            <a:ext cx="1519439" cy="964880"/>
            <a:chOff x="3584978" y="3230643"/>
            <a:chExt cx="2066542" cy="1312120"/>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312120"/>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2587468" y="4083278"/>
            <a:ext cx="1519439" cy="674031"/>
            <a:chOff x="3584978" y="4386998"/>
            <a:chExt cx="2066542" cy="916597"/>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916597"/>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2587468" y="4958587"/>
            <a:ext cx="1519439" cy="528606"/>
            <a:chOff x="3584978" y="5577314"/>
            <a:chExt cx="2066542" cy="718838"/>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718838"/>
            </a:xfrm>
            <a:prstGeom prst="rect">
              <a:avLst/>
            </a:prstGeom>
          </p:spPr>
          <p:txBody>
            <a:bodyPr wrap="square">
              <a:spAutoFit/>
            </a:bodyPr>
            <a:lstStyle/>
            <a:p>
              <a:pPr>
                <a:lnSpc>
                  <a:spcPct val="90000"/>
                </a:lnSpc>
              </a:pP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05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69609" y="2016946"/>
            <a:ext cx="2016956" cy="476921"/>
          </a:xfrm>
          <a:prstGeom prst="rect">
            <a:avLst/>
          </a:prstGeom>
          <a:noFill/>
          <a:ln>
            <a:noFill/>
          </a:ln>
        </p:spPr>
        <p:txBody>
          <a:bodyPr wrap="squar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076667" y="2495005"/>
            <a:ext cx="482549" cy="2824139"/>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169609" y="2568981"/>
            <a:ext cx="2016956" cy="2676190"/>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169607" y="2748123"/>
            <a:ext cx="1815263" cy="2317906"/>
            <a:chOff x="1646287" y="2571354"/>
            <a:chExt cx="2468883" cy="3152066"/>
          </a:xfrm>
        </p:grpSpPr>
        <p:sp>
          <p:nvSpPr>
            <p:cNvPr id="63" name="TextBox 62"/>
            <p:cNvSpPr txBox="1"/>
            <p:nvPr/>
          </p:nvSpPr>
          <p:spPr>
            <a:xfrm>
              <a:off x="1646288" y="3302875"/>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90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3921381"/>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291787" y="2714290"/>
            <a:ext cx="233831" cy="237554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7072747" y="2213292"/>
            <a:ext cx="1786380" cy="476921"/>
          </a:xfrm>
          <a:prstGeom prst="rect">
            <a:avLst/>
          </a:prstGeom>
          <a:noFill/>
          <a:ln>
            <a:noFill/>
          </a:ln>
        </p:spPr>
        <p:txBody>
          <a:bodyPr wrap="none" lIns="134458" tIns="107567" rIns="134458" bIns="107567" rtlCol="0">
            <a:spAutoFit/>
          </a:bodyPr>
          <a:lstStyle/>
          <a:p>
            <a:pPr algn="ctr" defTabSz="914026">
              <a:lnSpc>
                <a:spcPct val="90000"/>
              </a:lnSpc>
              <a:spcAft>
                <a:spcPts val="900"/>
              </a:spcAft>
              <a:defRPr/>
            </a:pPr>
            <a:r>
              <a:rPr lang="en-US" sz="1875"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6957459" y="2765327"/>
            <a:ext cx="2016956" cy="2138265"/>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6957460" y="2944469"/>
            <a:ext cx="1815260" cy="1779980"/>
            <a:chOff x="8047017" y="2937111"/>
            <a:chExt cx="2468880" cy="2420553"/>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3"/>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err="1">
                  <a:gradFill>
                    <a:gsLst>
                      <a:gs pos="1250">
                        <a:srgbClr val="353535"/>
                      </a:gs>
                      <a:gs pos="100000">
                        <a:srgbClr val="353535"/>
                      </a:gs>
                    </a:gsLst>
                    <a:lin ang="5400000" scaled="0"/>
                  </a:gradFill>
                  <a:latin typeface="Segoe UI"/>
                </a:rPr>
                <a:t>WebHooks</a:t>
              </a:r>
              <a:endParaRPr lang="en-US" sz="12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7085831" y="2910466"/>
            <a:ext cx="234173" cy="1847987"/>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4CD9-4330-4B7F-B215-A7BED91ED4D2}"/>
              </a:ext>
            </a:extLst>
          </p:cNvPr>
          <p:cNvSpPr>
            <a:spLocks noGrp="1"/>
          </p:cNvSpPr>
          <p:nvPr>
            <p:ph type="ctrTitle" sz="quarter"/>
          </p:nvPr>
        </p:nvSpPr>
        <p:spPr/>
        <p:txBody>
          <a:bodyPr/>
          <a:lstStyle/>
          <a:p>
            <a:r>
              <a:rPr lang="en-US" sz="1500" dirty="0">
                <a:solidFill>
                  <a:srgbClr val="FFFFFF"/>
                </a:solidFill>
              </a:rPr>
              <a:t>Exam</a:t>
            </a:r>
            <a:r>
              <a:rPr lang="en-US" sz="2700" dirty="0">
                <a:solidFill>
                  <a:srgbClr val="FFFFFF"/>
                </a:solidFill>
              </a:rPr>
              <a:t> 70-535 Architecting Microsoft Azure Solutions</a:t>
            </a:r>
            <a:br>
              <a:rPr lang="en-US" sz="2700" dirty="0">
                <a:solidFill>
                  <a:srgbClr val="FFFFFF"/>
                </a:solidFill>
              </a:rPr>
            </a:br>
            <a:r>
              <a:rPr lang="en-US" sz="1800" dirty="0">
                <a:solidFill>
                  <a:srgbClr val="FFFFFF"/>
                </a:solidFill>
              </a:rPr>
              <a:t>Data &amp; Cloud Skill Up Workshop - Azure Fundamentals </a:t>
            </a:r>
            <a:endParaRPr lang="en-US" dirty="0"/>
          </a:p>
        </p:txBody>
      </p:sp>
      <p:sp>
        <p:nvSpPr>
          <p:cNvPr id="3" name="Subtitle 2">
            <a:extLst>
              <a:ext uri="{FF2B5EF4-FFF2-40B4-BE49-F238E27FC236}">
                <a16:creationId xmlns:a16="http://schemas.microsoft.com/office/drawing/2014/main" id="{A4C07415-3D36-4383-9226-03906D63414E}"/>
              </a:ext>
            </a:extLst>
          </p:cNvPr>
          <p:cNvSpPr>
            <a:spLocks noGrp="1"/>
          </p:cNvSpPr>
          <p:nvPr>
            <p:ph type="subTitle" sz="quarter" idx="1"/>
          </p:nvPr>
        </p:nvSpPr>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a:p>
            <a:endParaRPr lang="en-US" dirty="0"/>
          </a:p>
        </p:txBody>
      </p:sp>
      <p:sp>
        <p:nvSpPr>
          <p:cNvPr id="6" name="Text Placeholder 5">
            <a:extLst>
              <a:ext uri="{FF2B5EF4-FFF2-40B4-BE49-F238E27FC236}">
                <a16:creationId xmlns:a16="http://schemas.microsoft.com/office/drawing/2014/main" id="{5AD2A668-0E29-41D7-A363-293FF76958D8}"/>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CDF34A7E-6AF5-44E9-92D8-24F203F729D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80287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E32C-113D-426C-9E77-3E6F5BF1419F}"/>
              </a:ext>
            </a:extLst>
          </p:cNvPr>
          <p:cNvSpPr>
            <a:spLocks noGrp="1"/>
          </p:cNvSpPr>
          <p:nvPr>
            <p:ph type="title"/>
          </p:nvPr>
        </p:nvSpPr>
        <p:spPr/>
        <p:txBody>
          <a:bodyPr/>
          <a:lstStyle/>
          <a:p>
            <a:r>
              <a:rPr lang="en-US" dirty="0"/>
              <a:t>Scenarios</a:t>
            </a:r>
          </a:p>
        </p:txBody>
      </p:sp>
      <p:sp>
        <p:nvSpPr>
          <p:cNvPr id="3" name="Text Placeholder 2">
            <a:extLst>
              <a:ext uri="{FF2B5EF4-FFF2-40B4-BE49-F238E27FC236}">
                <a16:creationId xmlns:a16="http://schemas.microsoft.com/office/drawing/2014/main" id="{165DC24A-0733-4645-B615-81BB7DD15C75}"/>
              </a:ext>
            </a:extLst>
          </p:cNvPr>
          <p:cNvSpPr>
            <a:spLocks noGrp="1"/>
          </p:cNvSpPr>
          <p:nvPr>
            <p:ph type="body" sz="quarter" idx="10"/>
          </p:nvPr>
        </p:nvSpPr>
        <p:spPr/>
        <p:txBody>
          <a:bodyPr/>
          <a:lstStyle/>
          <a:p>
            <a:endParaRPr lang="en-US"/>
          </a:p>
        </p:txBody>
      </p:sp>
      <p:pic>
        <p:nvPicPr>
          <p:cNvPr id="43" name="Picture 42">
            <a:extLst>
              <a:ext uri="{FF2B5EF4-FFF2-40B4-BE49-F238E27FC236}">
                <a16:creationId xmlns:a16="http://schemas.microsoft.com/office/drawing/2014/main" id="{C1A1DEC9-8542-4E20-9B05-1ECDBC1097B0}"/>
              </a:ext>
            </a:extLst>
          </p:cNvPr>
          <p:cNvPicPr>
            <a:picLocks noChangeAspect="1"/>
          </p:cNvPicPr>
          <p:nvPr/>
        </p:nvPicPr>
        <p:blipFill>
          <a:blip r:embed="rId3"/>
          <a:stretch>
            <a:fillRect/>
          </a:stretch>
        </p:blipFill>
        <p:spPr>
          <a:xfrm>
            <a:off x="0" y="1461031"/>
            <a:ext cx="9144000" cy="3935937"/>
          </a:xfrm>
          <a:prstGeom prst="rect">
            <a:avLst/>
          </a:prstGeom>
        </p:spPr>
      </p:pic>
    </p:spTree>
    <p:extLst>
      <p:ext uri="{BB962C8B-B14F-4D97-AF65-F5344CB8AC3E}">
        <p14:creationId xmlns:p14="http://schemas.microsoft.com/office/powerpoint/2010/main" val="37193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for Operations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Design an application monitoring and alerting strategy</a:t>
            </a:r>
          </a:p>
          <a:p>
            <a:r>
              <a:rPr lang="en-US" sz="2000" dirty="0"/>
              <a:t>Design a platform monitoring and alerting strategy</a:t>
            </a:r>
          </a:p>
          <a:p>
            <a:r>
              <a:rPr lang="en-US" sz="2000" dirty="0"/>
              <a:t>Design an operations automation strategy</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7615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17C7-68C1-41D9-9647-FC44E9842124}"/>
              </a:ext>
            </a:extLst>
          </p:cNvPr>
          <p:cNvSpPr>
            <a:spLocks noGrp="1"/>
          </p:cNvSpPr>
          <p:nvPr>
            <p:ph type="title"/>
          </p:nvPr>
        </p:nvSpPr>
        <p:spPr/>
        <p:txBody>
          <a:bodyPr/>
          <a:lstStyle/>
          <a:p>
            <a:r>
              <a:rPr lang="en-US" b="1" dirty="0"/>
              <a:t>Create a standalone Azure Automation account</a:t>
            </a:r>
            <a:endParaRPr lang="en-US" dirty="0"/>
          </a:p>
        </p:txBody>
      </p:sp>
      <p:sp>
        <p:nvSpPr>
          <p:cNvPr id="3" name="Content Placeholder 2">
            <a:extLst>
              <a:ext uri="{FF2B5EF4-FFF2-40B4-BE49-F238E27FC236}">
                <a16:creationId xmlns:a16="http://schemas.microsoft.com/office/drawing/2014/main" id="{4C65068F-C49D-46F3-8E8A-B4DA928DCBFD}"/>
              </a:ext>
            </a:extLst>
          </p:cNvPr>
          <p:cNvSpPr>
            <a:spLocks noGrp="1"/>
          </p:cNvSpPr>
          <p:nvPr>
            <p:ph idx="1"/>
          </p:nvPr>
        </p:nvSpPr>
        <p:spPr/>
        <p:txBody>
          <a:bodyPr/>
          <a:lstStyle/>
          <a:p>
            <a:r>
              <a:rPr lang="en-US" b="1" dirty="0"/>
              <a:t>Create a new Automation Account from the Azure portal</a:t>
            </a:r>
            <a:endParaRPr lang="en-US" dirty="0"/>
          </a:p>
          <a:p>
            <a:endParaRPr lang="en-US" dirty="0"/>
          </a:p>
        </p:txBody>
      </p:sp>
      <p:sp>
        <p:nvSpPr>
          <p:cNvPr id="4" name="Text Placeholder 3">
            <a:extLst>
              <a:ext uri="{FF2B5EF4-FFF2-40B4-BE49-F238E27FC236}">
                <a16:creationId xmlns:a16="http://schemas.microsoft.com/office/drawing/2014/main" id="{2BDFB446-5391-467F-AD00-D8C071055723}"/>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a:p>
            <a:endParaRPr lang="en-US" dirty="0"/>
          </a:p>
        </p:txBody>
      </p:sp>
    </p:spTree>
    <p:extLst>
      <p:ext uri="{BB962C8B-B14F-4D97-AF65-F5344CB8AC3E}">
        <p14:creationId xmlns:p14="http://schemas.microsoft.com/office/powerpoint/2010/main" val="52222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B10409-C37B-401A-AD72-38FDAEC0092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7244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1938" y="1137686"/>
            <a:ext cx="8574087" cy="4914415"/>
          </a:xfrm>
        </p:spPr>
      </p:pic>
      <p:sp>
        <p:nvSpPr>
          <p:cNvPr id="3" name="Text Placeholder 2">
            <a:extLst>
              <a:ext uri="{FF2B5EF4-FFF2-40B4-BE49-F238E27FC236}">
                <a16:creationId xmlns:a16="http://schemas.microsoft.com/office/drawing/2014/main" id="{F155415C-56C0-4B1E-A2D8-EA716E439DC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243943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p:txBody>
          <a:bodyPr>
            <a:normAutofit/>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sp>
        <p:nvSpPr>
          <p:cNvPr id="5" name="Text Placeholder 4">
            <a:extLst>
              <a:ext uri="{FF2B5EF4-FFF2-40B4-BE49-F238E27FC236}">
                <a16:creationId xmlns:a16="http://schemas.microsoft.com/office/drawing/2014/main" id="{1FF1EB75-7BA0-41E7-AF1B-95831A13BBC5}"/>
              </a:ext>
            </a:extLst>
          </p:cNvPr>
          <p:cNvSpPr>
            <a:spLocks noGrp="1"/>
          </p:cNvSpPr>
          <p:nvPr>
            <p:ph type="body" sz="quarter" idx="13"/>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2037" y="4692509"/>
            <a:ext cx="2272579" cy="1331380"/>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p:txBody>
          <a:bodyPr>
            <a:normAutofit/>
          </a:bodyPr>
          <a:lstStyle/>
          <a:p>
            <a:pPr marL="0" indent="0">
              <a:buNone/>
            </a:pPr>
            <a:br>
              <a:rPr lang="en-US" dirty="0"/>
            </a:br>
            <a:endParaRPr lang="en-US" dirty="0"/>
          </a:p>
        </p:txBody>
      </p:sp>
      <p:sp>
        <p:nvSpPr>
          <p:cNvPr id="4" name="Text Placeholder 3">
            <a:extLst>
              <a:ext uri="{FF2B5EF4-FFF2-40B4-BE49-F238E27FC236}">
                <a16:creationId xmlns:a16="http://schemas.microsoft.com/office/drawing/2014/main" id="{E1938C36-2745-4D42-BD0E-6D8DCB9B43E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9DB14E-2CD8-48CD-932A-1946E7E26D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393" y="976912"/>
            <a:ext cx="7092336" cy="5390176"/>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p:txBody>
          <a:bodyPr>
            <a:normAutofit/>
          </a:bodyPr>
          <a:lstStyle/>
          <a:p>
            <a:br>
              <a:rPr lang="en-US" dirty="0"/>
            </a:br>
            <a:endParaRPr lang="en-US" dirty="0"/>
          </a:p>
        </p:txBody>
      </p:sp>
      <p:sp>
        <p:nvSpPr>
          <p:cNvPr id="5" name="Text Placeholder 4">
            <a:extLst>
              <a:ext uri="{FF2B5EF4-FFF2-40B4-BE49-F238E27FC236}">
                <a16:creationId xmlns:a16="http://schemas.microsoft.com/office/drawing/2014/main" id="{D57D02FD-92B3-48AE-ACBD-78711D275E91}"/>
              </a:ext>
            </a:extLst>
          </p:cNvPr>
          <p:cNvSpPr>
            <a:spLocks noGrp="1"/>
          </p:cNvSpPr>
          <p:nvPr>
            <p:ph type="body" sz="quarter" idx="13"/>
          </p:nvPr>
        </p:nvSpPr>
        <p:spPr/>
        <p:txBody>
          <a:bodyPr/>
          <a:lstStyle/>
          <a:p>
            <a:endParaRPr lang="en-US"/>
          </a:p>
        </p:txBody>
      </p:sp>
      <p:pic>
        <p:nvPicPr>
          <p:cNvPr id="4" name="Picture 3"/>
          <p:cNvPicPr>
            <a:picLocks noChangeAspect="1"/>
          </p:cNvPicPr>
          <p:nvPr/>
        </p:nvPicPr>
        <p:blipFill>
          <a:blip r:embed="rId3"/>
          <a:stretch>
            <a:fillRect/>
          </a:stretch>
        </p:blipFill>
        <p:spPr>
          <a:xfrm>
            <a:off x="816755" y="2558007"/>
            <a:ext cx="8019270" cy="2087936"/>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6" name="Text Placeholder 5">
            <a:extLst>
              <a:ext uri="{FF2B5EF4-FFF2-40B4-BE49-F238E27FC236}">
                <a16:creationId xmlns:a16="http://schemas.microsoft.com/office/drawing/2014/main" id="{5D02E063-3C1C-4AB7-8406-47A9E4AFA8F5}"/>
              </a:ext>
            </a:extLst>
          </p:cNvPr>
          <p:cNvSpPr>
            <a:spLocks noGrp="1"/>
          </p:cNvSpPr>
          <p:nvPr>
            <p:ph type="body" sz="quarter" idx="13"/>
          </p:nvPr>
        </p:nvSpPr>
        <p:spPr/>
        <p:txBody>
          <a:bodyPr/>
          <a:lstStyle/>
          <a:p>
            <a:endParaRPr lang="en-US"/>
          </a:p>
        </p:txBody>
      </p:sp>
      <p:pic>
        <p:nvPicPr>
          <p:cNvPr id="10" name="Content Placeholder 9">
            <a:extLst>
              <a:ext uri="{FF2B5EF4-FFF2-40B4-BE49-F238E27FC236}">
                <a16:creationId xmlns:a16="http://schemas.microsoft.com/office/drawing/2014/main" id="{EA40BAD1-BA3D-4C46-ACC7-7A522A391FBF}"/>
              </a:ext>
            </a:extLst>
          </p:cNvPr>
          <p:cNvPicPr>
            <a:picLocks noGrp="1" noChangeAspect="1"/>
          </p:cNvPicPr>
          <p:nvPr>
            <p:ph idx="1"/>
          </p:nvPr>
        </p:nvPicPr>
        <p:blipFill>
          <a:blip r:embed="rId3"/>
          <a:stretch>
            <a:fillRect/>
          </a:stretch>
        </p:blipFill>
        <p:spPr>
          <a:xfrm>
            <a:off x="743744" y="2451894"/>
            <a:ext cx="7610475" cy="2286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sp>
        <p:nvSpPr>
          <p:cNvPr id="6" name="Text Placeholder 5">
            <a:extLst>
              <a:ext uri="{FF2B5EF4-FFF2-40B4-BE49-F238E27FC236}">
                <a16:creationId xmlns:a16="http://schemas.microsoft.com/office/drawing/2014/main" id="{E05C3D4E-E2D9-41CE-8346-4B96222AEC2C}"/>
              </a:ext>
            </a:extLst>
          </p:cNvPr>
          <p:cNvSpPr>
            <a:spLocks noGrp="1"/>
          </p:cNvSpPr>
          <p:nvPr>
            <p:ph type="body" sz="quarter" idx="13"/>
          </p:nvPr>
        </p:nvSpPr>
        <p:spPr/>
        <p:txBody>
          <a:bodyPr/>
          <a:lstStyle/>
          <a:p>
            <a:endParaRPr lang="en-US"/>
          </a:p>
        </p:txBody>
      </p:sp>
      <p:pic>
        <p:nvPicPr>
          <p:cNvPr id="7" name="Content Placeholder 6">
            <a:extLst>
              <a:ext uri="{FF2B5EF4-FFF2-40B4-BE49-F238E27FC236}">
                <a16:creationId xmlns:a16="http://schemas.microsoft.com/office/drawing/2014/main" id="{45F67BF2-7085-4435-8A95-6E971700F0D9}"/>
              </a:ext>
            </a:extLst>
          </p:cNvPr>
          <p:cNvPicPr>
            <a:picLocks noGrp="1" noChangeAspect="1"/>
          </p:cNvPicPr>
          <p:nvPr>
            <p:ph idx="1"/>
          </p:nvPr>
        </p:nvPicPr>
        <p:blipFill>
          <a:blip r:embed="rId3"/>
          <a:stretch>
            <a:fillRect/>
          </a:stretch>
        </p:blipFill>
        <p:spPr>
          <a:xfrm>
            <a:off x="338931" y="2161381"/>
            <a:ext cx="8420100" cy="2867025"/>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sp>
        <p:nvSpPr>
          <p:cNvPr id="5" name="Text Placeholder 4">
            <a:extLst>
              <a:ext uri="{FF2B5EF4-FFF2-40B4-BE49-F238E27FC236}">
                <a16:creationId xmlns:a16="http://schemas.microsoft.com/office/drawing/2014/main" id="{D09C827F-D8D3-4465-AD70-87DD1B825B08}"/>
              </a:ext>
            </a:extLst>
          </p:cNvPr>
          <p:cNvSpPr>
            <a:spLocks noGrp="1"/>
          </p:cNvSpPr>
          <p:nvPr>
            <p:ph type="body" sz="quarter" idx="13"/>
          </p:nvPr>
        </p:nvSpPr>
        <p:spPr/>
        <p:txBody>
          <a:bodyPr/>
          <a:lstStyle/>
          <a:p>
            <a:endParaRPr lang="en-US"/>
          </a:p>
        </p:txBody>
      </p:sp>
      <p:pic>
        <p:nvPicPr>
          <p:cNvPr id="7" name="Content Placeholder 5">
            <a:extLst>
              <a:ext uri="{FF2B5EF4-FFF2-40B4-BE49-F238E27FC236}">
                <a16:creationId xmlns:a16="http://schemas.microsoft.com/office/drawing/2014/main" id="{F9D6D8A0-21D6-4850-A757-79A26233249C}"/>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1938" y="1133390"/>
            <a:ext cx="8574087" cy="4923007"/>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sp>
        <p:nvSpPr>
          <p:cNvPr id="5" name="Text Placeholder 4">
            <a:extLst>
              <a:ext uri="{FF2B5EF4-FFF2-40B4-BE49-F238E27FC236}">
                <a16:creationId xmlns:a16="http://schemas.microsoft.com/office/drawing/2014/main" id="{5372B183-88EA-4347-9568-881C306F3BB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4F767EE-C058-4A8C-866B-ED7DF12BE7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3911" y="3777056"/>
            <a:ext cx="4520089" cy="3130771"/>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for Operations</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p:txBody>
          <a:bodyPr>
            <a:normAutofit fontScale="85000" lnSpcReduction="20000"/>
          </a:bodyPr>
          <a:lstStyle/>
          <a:p>
            <a:r>
              <a:rPr lang="en-US" b="1" dirty="0"/>
              <a:t>Design an application monitoring and alerting strategy</a:t>
            </a:r>
          </a:p>
          <a:p>
            <a:pPr lvl="1"/>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a:t>
            </a:r>
          </a:p>
          <a:p>
            <a:r>
              <a:rPr lang="en-US" b="1" dirty="0"/>
              <a:t>Design a platform monitoring and alerting strategy</a:t>
            </a:r>
          </a:p>
          <a:p>
            <a:pPr lvl="1"/>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r>
              <a:rPr lang="en-US" b="1" dirty="0"/>
              <a:t>Design an operations automation strategy</a:t>
            </a:r>
          </a:p>
          <a:p>
            <a:pPr lvl="1"/>
            <a:r>
              <a:rPr lang="en-US" dirty="0"/>
              <a:t>Determine when to use Azure Automation, Chef, Puppet, PowerShell, Desired State Configuration (DSC), Event Grid, and Azure Logic Apps; define a strategy for auto-scaling; define a strategy for enabling periodic processes and tasks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82122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2" name="Text Placeholder 1">
            <a:extLst>
              <a:ext uri="{FF2B5EF4-FFF2-40B4-BE49-F238E27FC236}">
                <a16:creationId xmlns:a16="http://schemas.microsoft.com/office/drawing/2014/main" id="{650A09D7-C592-4580-A3FE-9A344C582A7F}"/>
              </a:ext>
            </a:extLst>
          </p:cNvPr>
          <p:cNvSpPr>
            <a:spLocks noGrp="1"/>
          </p:cNvSpPr>
          <p:nvPr>
            <p:ph type="body" sz="quarter" idx="10"/>
          </p:nvPr>
        </p:nvSpPr>
        <p:spPr/>
        <p:txBody>
          <a:bodyPr/>
          <a:lstStyle/>
          <a:p>
            <a:endParaRPr lang="en-US"/>
          </a:p>
        </p:txBody>
      </p:sp>
      <p:sp>
        <p:nvSpPr>
          <p:cNvPr id="36" name="TextBox 35"/>
          <p:cNvSpPr txBox="1"/>
          <p:nvPr/>
        </p:nvSpPr>
        <p:spPr>
          <a:xfrm>
            <a:off x="250238" y="172312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8994" y="4679350"/>
            <a:ext cx="416937" cy="67961"/>
          </a:xfrm>
          <a:prstGeom prst="rect">
            <a:avLst/>
          </a:prstGeom>
        </p:spPr>
      </p:pic>
      <p:pic>
        <p:nvPicPr>
          <p:cNvPr id="57" name="Picture 56"/>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3507" y="4612382"/>
            <a:ext cx="345672" cy="35204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634" y="4615717"/>
            <a:ext cx="450608" cy="327336"/>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36383" y="2839715"/>
            <a:ext cx="790107" cy="574382"/>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31F0155-1877-4316-B4AE-76702B903537}"/>
              </a:ext>
            </a:extLst>
          </p:cNvPr>
          <p:cNvSpPr>
            <a:spLocks noGrp="1"/>
          </p:cNvSpPr>
          <p:nvPr>
            <p:ph type="title"/>
          </p:nvPr>
        </p:nvSpPr>
        <p:spPr/>
        <p:txBody>
          <a:bodyPr/>
          <a:lstStyle/>
          <a:p>
            <a:r>
              <a:rPr lang="en-US" sz="4400" spc="-75" dirty="0">
                <a:latin typeface="Calibri" panose="020F0502020204030204" pitchFamily="34" charset="0"/>
                <a:cs typeface="Calibri" panose="020F0502020204030204" pitchFamily="34" charset="0"/>
              </a:rPr>
              <a:t>Azure Automation</a:t>
            </a:r>
            <a:endParaRPr lang="en-US" sz="4400" dirty="0"/>
          </a:p>
        </p:txBody>
      </p:sp>
      <p:sp>
        <p:nvSpPr>
          <p:cNvPr id="10" name="Text Placeholder 9">
            <a:extLst>
              <a:ext uri="{FF2B5EF4-FFF2-40B4-BE49-F238E27FC236}">
                <a16:creationId xmlns:a16="http://schemas.microsoft.com/office/drawing/2014/main" id="{8FB692A3-910A-4C10-AF49-4698B2158B25}"/>
              </a:ext>
            </a:extLst>
          </p:cNvPr>
          <p:cNvSpPr>
            <a:spLocks noGrp="1"/>
          </p:cNvSpPr>
          <p:nvPr>
            <p:ph type="body" sz="quarter" idx="10"/>
          </p:nvPr>
        </p:nvSpPr>
        <p:spPr/>
        <p:txBody>
          <a:bodyPr/>
          <a:lstStyle/>
          <a:p>
            <a:endParaRPr lang="en-US"/>
          </a:p>
        </p:txBody>
      </p:sp>
      <p:sp>
        <p:nvSpPr>
          <p:cNvPr id="94" name="Rectangle 93">
            <a:extLst>
              <a:ext uri="{FF2B5EF4-FFF2-40B4-BE49-F238E27FC236}">
                <a16:creationId xmlns:a16="http://schemas.microsoft.com/office/drawing/2014/main" id="{4071F40E-E3DF-4C6C-AF87-0D46DBD3B1B2}"/>
              </a:ext>
            </a:extLst>
          </p:cNvPr>
          <p:cNvSpPr/>
          <p:nvPr/>
        </p:nvSpPr>
        <p:spPr bwMode="auto">
          <a:xfrm>
            <a:off x="4554723" y="857980"/>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95" name="Title 3">
            <a:extLst>
              <a:ext uri="{FF2B5EF4-FFF2-40B4-BE49-F238E27FC236}">
                <a16:creationId xmlns:a16="http://schemas.microsoft.com/office/drawing/2014/main" id="{07E210CE-33A5-4B5E-B3C9-87753D25CA1F}"/>
              </a:ext>
            </a:extLst>
          </p:cNvPr>
          <p:cNvSpPr txBox="1">
            <a:spLocks/>
          </p:cNvSpPr>
          <p:nvPr/>
        </p:nvSpPr>
        <p:spPr>
          <a:xfrm>
            <a:off x="313983" y="1186771"/>
            <a:ext cx="4016022"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42D6E938-7B2A-49FE-9B4A-BA395F306402}"/>
              </a:ext>
            </a:extLst>
          </p:cNvPr>
          <p:cNvSpPr/>
          <p:nvPr/>
        </p:nvSpPr>
        <p:spPr>
          <a:xfrm>
            <a:off x="288707" y="1818001"/>
            <a:ext cx="3927630" cy="3941720"/>
          </a:xfrm>
          <a:prstGeom prst="rect">
            <a:avLst/>
          </a:prstGeom>
        </p:spPr>
        <p:txBody>
          <a:bodyPr wrap="square" lIns="134464" rIns="134464">
            <a:spAutoFit/>
          </a:bodyPr>
          <a:lstStyle/>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&amp; PS Workflow Engines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Use your existing PS scripts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Checkpoint/Parallel if needed</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Author PS, PSWF, Graphical runbooks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Gallery – 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Extensibility, integration</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Assets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global store for variables, credentials, …</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Schedules</a:t>
            </a:r>
            <a:endParaRPr lang="en-US" sz="1176" b="0" kern="0" dirty="0">
              <a:solidFill>
                <a:srgbClr val="000000"/>
              </a:solidFill>
              <a:latin typeface="Calibri" panose="020F0502020204030204" pitchFamily="34" charset="0"/>
              <a:cs typeface="Calibri" panose="020F0502020204030204" pitchFamily="34" charset="0"/>
            </a:endParaRPr>
          </a:p>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Jobs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Troubleshoot/audit via job history</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DSC</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Configurations, Pull service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Node Management &amp; Reporting</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Hybrid Runbook Workers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Install on any machine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only outbound ports</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Webhooks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URL to start runbook remotely</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Integration</a:t>
            </a:r>
          </a:p>
        </p:txBody>
      </p:sp>
      <p:sp>
        <p:nvSpPr>
          <p:cNvPr id="97" name="Freeform 95">
            <a:extLst>
              <a:ext uri="{FF2B5EF4-FFF2-40B4-BE49-F238E27FC236}">
                <a16:creationId xmlns:a16="http://schemas.microsoft.com/office/drawing/2014/main" id="{4E16354B-C654-4718-ADAC-DAB441327931}"/>
              </a:ext>
            </a:extLst>
          </p:cNvPr>
          <p:cNvSpPr>
            <a:spLocks/>
          </p:cNvSpPr>
          <p:nvPr/>
        </p:nvSpPr>
        <p:spPr bwMode="auto">
          <a:xfrm flipH="1">
            <a:off x="6528620" y="2286659"/>
            <a:ext cx="750566" cy="4767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000000"/>
              </a:solidFill>
              <a:latin typeface="Segoe UI"/>
              <a:cs typeface="+mn-cs"/>
            </a:endParaRPr>
          </a:p>
        </p:txBody>
      </p:sp>
      <p:sp>
        <p:nvSpPr>
          <p:cNvPr id="98" name="Freeform 95">
            <a:extLst>
              <a:ext uri="{FF2B5EF4-FFF2-40B4-BE49-F238E27FC236}">
                <a16:creationId xmlns:a16="http://schemas.microsoft.com/office/drawing/2014/main" id="{7C8F80EE-2882-4BFB-A19F-DE91EA0A007E}"/>
              </a:ext>
            </a:extLst>
          </p:cNvPr>
          <p:cNvSpPr>
            <a:spLocks/>
          </p:cNvSpPr>
          <p:nvPr/>
        </p:nvSpPr>
        <p:spPr bwMode="auto">
          <a:xfrm flipH="1">
            <a:off x="5191708" y="2207231"/>
            <a:ext cx="87374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99" name="Rectangle 5">
            <a:extLst>
              <a:ext uri="{FF2B5EF4-FFF2-40B4-BE49-F238E27FC236}">
                <a16:creationId xmlns:a16="http://schemas.microsoft.com/office/drawing/2014/main" id="{BBFCAC18-937A-4138-8DEA-98F0597A0153}"/>
              </a:ext>
            </a:extLst>
          </p:cNvPr>
          <p:cNvSpPr>
            <a:spLocks noChangeArrowheads="1"/>
          </p:cNvSpPr>
          <p:nvPr/>
        </p:nvSpPr>
        <p:spPr bwMode="auto">
          <a:xfrm>
            <a:off x="6096409" y="3811881"/>
            <a:ext cx="632033" cy="1172192"/>
          </a:xfrm>
          <a:prstGeom prst="rect">
            <a:avLst/>
          </a:prstGeom>
          <a:solidFill>
            <a:srgbClr val="505050">
              <a:lumMod val="75000"/>
              <a:lumOff val="25000"/>
            </a:srgbClr>
          </a:solidFill>
          <a:ln>
            <a:noFill/>
          </a:ln>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00" name="Freeform 6">
            <a:extLst>
              <a:ext uri="{FF2B5EF4-FFF2-40B4-BE49-F238E27FC236}">
                <a16:creationId xmlns:a16="http://schemas.microsoft.com/office/drawing/2014/main" id="{AD16A12F-FFAB-4A67-87A0-A789C060D536}"/>
              </a:ext>
            </a:extLst>
          </p:cNvPr>
          <p:cNvSpPr>
            <a:spLocks/>
          </p:cNvSpPr>
          <p:nvPr/>
        </p:nvSpPr>
        <p:spPr bwMode="auto">
          <a:xfrm flipH="1">
            <a:off x="6577097" y="2158002"/>
            <a:ext cx="1794638" cy="84897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68561" tIns="34280" rIns="68561" bIns="34280" numCol="1" anchor="t" anchorCtr="0" compatLnSpc="1">
            <a:prstTxWarp prst="textNoShape">
              <a:avLst/>
            </a:prstTxWarp>
            <a:noAutofit/>
          </a:bodyPr>
          <a:lstStyle/>
          <a:p>
            <a:pPr algn="ctr" defTabSz="685800">
              <a:spcBef>
                <a:spcPts val="0"/>
              </a:spcBef>
              <a:spcAft>
                <a:spcPts val="0"/>
              </a:spcAft>
              <a:defRPr/>
            </a:pPr>
            <a:endParaRPr lang="en-US" sz="1223" b="0" kern="0" dirty="0">
              <a:solidFill>
                <a:srgbClr val="505050"/>
              </a:solidFill>
              <a:latin typeface="Segoe UI"/>
              <a:cs typeface="+mn-cs"/>
            </a:endParaRPr>
          </a:p>
        </p:txBody>
      </p:sp>
      <p:cxnSp>
        <p:nvCxnSpPr>
          <p:cNvPr id="101" name="Straight Arrow Connector 100">
            <a:extLst>
              <a:ext uri="{FF2B5EF4-FFF2-40B4-BE49-F238E27FC236}">
                <a16:creationId xmlns:a16="http://schemas.microsoft.com/office/drawing/2014/main" id="{E2FCFBAB-4539-4F86-9C2A-353FDCDF152C}"/>
              </a:ext>
            </a:extLst>
          </p:cNvPr>
          <p:cNvCxnSpPr/>
          <p:nvPr/>
        </p:nvCxnSpPr>
        <p:spPr>
          <a:xfrm>
            <a:off x="7959460" y="3145361"/>
            <a:ext cx="0" cy="507170"/>
          </a:xfrm>
          <a:prstGeom prst="straightConnector1">
            <a:avLst/>
          </a:prstGeom>
          <a:noFill/>
          <a:ln w="85725" cap="flat" cmpd="sng" algn="ctr">
            <a:solidFill>
              <a:schemeClr val="accent1"/>
            </a:solidFill>
            <a:prstDash val="solid"/>
            <a:headEnd type="triangle"/>
            <a:tailEnd type="triangle"/>
          </a:ln>
          <a:effectLst/>
        </p:spPr>
      </p:cxnSp>
      <p:grpSp>
        <p:nvGrpSpPr>
          <p:cNvPr id="102" name="Group 101">
            <a:extLst>
              <a:ext uri="{FF2B5EF4-FFF2-40B4-BE49-F238E27FC236}">
                <a16:creationId xmlns:a16="http://schemas.microsoft.com/office/drawing/2014/main" id="{C4E8EB0A-5EBE-4B77-93B9-07B7E0A5B531}"/>
              </a:ext>
            </a:extLst>
          </p:cNvPr>
          <p:cNvGrpSpPr/>
          <p:nvPr/>
        </p:nvGrpSpPr>
        <p:grpSpPr>
          <a:xfrm>
            <a:off x="7394133" y="3616250"/>
            <a:ext cx="1181887" cy="1187683"/>
            <a:chOff x="6750148" y="2909926"/>
            <a:chExt cx="2084029" cy="2175665"/>
          </a:xfrm>
        </p:grpSpPr>
        <p:grpSp>
          <p:nvGrpSpPr>
            <p:cNvPr id="103" name="Group 102">
              <a:extLst>
                <a:ext uri="{FF2B5EF4-FFF2-40B4-BE49-F238E27FC236}">
                  <a16:creationId xmlns:a16="http://schemas.microsoft.com/office/drawing/2014/main" id="{59872962-62A1-4178-BF2B-AE0D7FD510B9}"/>
                </a:ext>
              </a:extLst>
            </p:cNvPr>
            <p:cNvGrpSpPr/>
            <p:nvPr/>
          </p:nvGrpSpPr>
          <p:grpSpPr>
            <a:xfrm>
              <a:off x="6750148" y="2909926"/>
              <a:ext cx="2084029" cy="2175665"/>
              <a:chOff x="2063885" y="3545948"/>
              <a:chExt cx="2084029" cy="2175665"/>
            </a:xfrm>
          </p:grpSpPr>
          <p:grpSp>
            <p:nvGrpSpPr>
              <p:cNvPr id="114" name="Group 113">
                <a:extLst>
                  <a:ext uri="{FF2B5EF4-FFF2-40B4-BE49-F238E27FC236}">
                    <a16:creationId xmlns:a16="http://schemas.microsoft.com/office/drawing/2014/main" id="{B86276FA-13BA-4DFD-93DD-9BD03AD80DA0}"/>
                  </a:ext>
                </a:extLst>
              </p:cNvPr>
              <p:cNvGrpSpPr/>
              <p:nvPr/>
            </p:nvGrpSpPr>
            <p:grpSpPr>
              <a:xfrm>
                <a:off x="2562428" y="5127383"/>
                <a:ext cx="457014" cy="540604"/>
                <a:chOff x="13103226" y="2775830"/>
                <a:chExt cx="1039812" cy="1202475"/>
              </a:xfrm>
            </p:grpSpPr>
            <p:sp>
              <p:nvSpPr>
                <p:cNvPr id="127" name="Rectangle 5">
                  <a:extLst>
                    <a:ext uri="{FF2B5EF4-FFF2-40B4-BE49-F238E27FC236}">
                      <a16:creationId xmlns:a16="http://schemas.microsoft.com/office/drawing/2014/main" id="{B171ACE2-8986-41F4-BB21-C833B8DEB25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28" name="Freeform 6">
                  <a:extLst>
                    <a:ext uri="{FF2B5EF4-FFF2-40B4-BE49-F238E27FC236}">
                      <a16:creationId xmlns:a16="http://schemas.microsoft.com/office/drawing/2014/main" id="{8D7C9BFA-9D91-4518-AB7D-5B64D78553F0}"/>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29" name="Freeform 7">
                  <a:extLst>
                    <a:ext uri="{FF2B5EF4-FFF2-40B4-BE49-F238E27FC236}">
                      <a16:creationId xmlns:a16="http://schemas.microsoft.com/office/drawing/2014/main" id="{B0731279-2226-40B1-B659-BAB2A3DD7896}"/>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30" name="Freeform 8">
                  <a:extLst>
                    <a:ext uri="{FF2B5EF4-FFF2-40B4-BE49-F238E27FC236}">
                      <a16:creationId xmlns:a16="http://schemas.microsoft.com/office/drawing/2014/main" id="{98B38E0A-7B3B-4C5A-85B5-C904335C728A}"/>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31" name="Freeform 9">
                  <a:extLst>
                    <a:ext uri="{FF2B5EF4-FFF2-40B4-BE49-F238E27FC236}">
                      <a16:creationId xmlns:a16="http://schemas.microsoft.com/office/drawing/2014/main" id="{68E6A266-9429-4619-B4B1-CF0BCF203522}"/>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32" name="Oval 14">
                  <a:extLst>
                    <a:ext uri="{FF2B5EF4-FFF2-40B4-BE49-F238E27FC236}">
                      <a16:creationId xmlns:a16="http://schemas.microsoft.com/office/drawing/2014/main" id="{0701ACAF-1432-4481-ADE4-1EDE7F160828}"/>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33" name="Oval 15">
                  <a:extLst>
                    <a:ext uri="{FF2B5EF4-FFF2-40B4-BE49-F238E27FC236}">
                      <a16:creationId xmlns:a16="http://schemas.microsoft.com/office/drawing/2014/main" id="{5F4B0FAE-248D-4C36-A74B-D7E4205AA0BD}"/>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34" name="Oval 16">
                  <a:extLst>
                    <a:ext uri="{FF2B5EF4-FFF2-40B4-BE49-F238E27FC236}">
                      <a16:creationId xmlns:a16="http://schemas.microsoft.com/office/drawing/2014/main" id="{AE9F72C5-2E99-46EC-9707-210E035E1DD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35" name="Oval 17">
                  <a:extLst>
                    <a:ext uri="{FF2B5EF4-FFF2-40B4-BE49-F238E27FC236}">
                      <a16:creationId xmlns:a16="http://schemas.microsoft.com/office/drawing/2014/main" id="{0E2BBC48-4149-4F04-9323-C8D51614D123}"/>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115" name="Group 114">
                <a:extLst>
                  <a:ext uri="{FF2B5EF4-FFF2-40B4-BE49-F238E27FC236}">
                    <a16:creationId xmlns:a16="http://schemas.microsoft.com/office/drawing/2014/main" id="{E8770EA5-5103-46C5-ACD3-B017E7E34D11}"/>
                  </a:ext>
                </a:extLst>
              </p:cNvPr>
              <p:cNvGrpSpPr/>
              <p:nvPr/>
            </p:nvGrpSpPr>
            <p:grpSpPr>
              <a:xfrm>
                <a:off x="3146951" y="5127383"/>
                <a:ext cx="457014" cy="540604"/>
                <a:chOff x="13103226" y="2775830"/>
                <a:chExt cx="1039812" cy="1202475"/>
              </a:xfrm>
            </p:grpSpPr>
            <p:sp>
              <p:nvSpPr>
                <p:cNvPr id="118" name="Rectangle 5">
                  <a:extLst>
                    <a:ext uri="{FF2B5EF4-FFF2-40B4-BE49-F238E27FC236}">
                      <a16:creationId xmlns:a16="http://schemas.microsoft.com/office/drawing/2014/main" id="{A9FC2662-1DAC-458E-B9AD-29BC8DE066E9}"/>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19" name="Freeform 6">
                  <a:extLst>
                    <a:ext uri="{FF2B5EF4-FFF2-40B4-BE49-F238E27FC236}">
                      <a16:creationId xmlns:a16="http://schemas.microsoft.com/office/drawing/2014/main" id="{E0757863-35B0-4C24-869D-C2712A7EB3B9}"/>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20" name="Freeform 7">
                  <a:extLst>
                    <a:ext uri="{FF2B5EF4-FFF2-40B4-BE49-F238E27FC236}">
                      <a16:creationId xmlns:a16="http://schemas.microsoft.com/office/drawing/2014/main" id="{BE0CD349-5A74-46CE-8D33-70EF2136E36B}"/>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21" name="Freeform 8">
                  <a:extLst>
                    <a:ext uri="{FF2B5EF4-FFF2-40B4-BE49-F238E27FC236}">
                      <a16:creationId xmlns:a16="http://schemas.microsoft.com/office/drawing/2014/main" id="{F0BE2C21-CA6C-4009-9042-1D2BEE40A6D3}"/>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22" name="Freeform 9">
                  <a:extLst>
                    <a:ext uri="{FF2B5EF4-FFF2-40B4-BE49-F238E27FC236}">
                      <a16:creationId xmlns:a16="http://schemas.microsoft.com/office/drawing/2014/main" id="{7260A383-89BD-4A93-BC36-653A0E57034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23" name="Oval 14">
                  <a:extLst>
                    <a:ext uri="{FF2B5EF4-FFF2-40B4-BE49-F238E27FC236}">
                      <a16:creationId xmlns:a16="http://schemas.microsoft.com/office/drawing/2014/main" id="{0A667A64-F5A0-45BC-9AD0-18C171E9846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24" name="Oval 15">
                  <a:extLst>
                    <a:ext uri="{FF2B5EF4-FFF2-40B4-BE49-F238E27FC236}">
                      <a16:creationId xmlns:a16="http://schemas.microsoft.com/office/drawing/2014/main" id="{B76798D6-4835-4AFE-BA5B-F8F6ACE29BD8}"/>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25" name="Oval 16">
                  <a:extLst>
                    <a:ext uri="{FF2B5EF4-FFF2-40B4-BE49-F238E27FC236}">
                      <a16:creationId xmlns:a16="http://schemas.microsoft.com/office/drawing/2014/main" id="{47EBF4FB-69BD-407F-9F7D-CAEA661D9E27}"/>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26" name="Oval 17">
                  <a:extLst>
                    <a:ext uri="{FF2B5EF4-FFF2-40B4-BE49-F238E27FC236}">
                      <a16:creationId xmlns:a16="http://schemas.microsoft.com/office/drawing/2014/main" id="{4FC8E520-BABC-4152-A9C7-C8010298BAE2}"/>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sp>
            <p:nvSpPr>
              <p:cNvPr id="116" name="Rounded Rectangle 85">
                <a:extLst>
                  <a:ext uri="{FF2B5EF4-FFF2-40B4-BE49-F238E27FC236}">
                    <a16:creationId xmlns:a16="http://schemas.microsoft.com/office/drawing/2014/main" id="{AD10CE43-66CE-4C70-8566-27D0C7865F26}"/>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B322D9E9-76DE-4142-86F4-41CC60215BB9}"/>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Hybrid Worker</a:t>
                </a:r>
                <a:endParaRPr lang="en-US" sz="714" b="0" kern="0" spc="-38" dirty="0">
                  <a:solidFill>
                    <a:prstClr val="black"/>
                  </a:solidFill>
                  <a:latin typeface="Segoe UI"/>
                  <a:cs typeface="+mn-cs"/>
                </a:endParaRPr>
              </a:p>
            </p:txBody>
          </p:sp>
        </p:grpSp>
        <p:grpSp>
          <p:nvGrpSpPr>
            <p:cNvPr id="104" name="Group 103">
              <a:extLst>
                <a:ext uri="{FF2B5EF4-FFF2-40B4-BE49-F238E27FC236}">
                  <a16:creationId xmlns:a16="http://schemas.microsoft.com/office/drawing/2014/main" id="{864F7307-C821-4E69-AE99-3F7B5BAAD1B3}"/>
                </a:ext>
              </a:extLst>
            </p:cNvPr>
            <p:cNvGrpSpPr/>
            <p:nvPr/>
          </p:nvGrpSpPr>
          <p:grpSpPr>
            <a:xfrm>
              <a:off x="7484034" y="3925399"/>
              <a:ext cx="494302" cy="395874"/>
              <a:chOff x="6811269" y="3505256"/>
              <a:chExt cx="632530" cy="506577"/>
            </a:xfrm>
          </p:grpSpPr>
          <p:grpSp>
            <p:nvGrpSpPr>
              <p:cNvPr id="105" name="Group 104">
                <a:extLst>
                  <a:ext uri="{FF2B5EF4-FFF2-40B4-BE49-F238E27FC236}">
                    <a16:creationId xmlns:a16="http://schemas.microsoft.com/office/drawing/2014/main" id="{C817A584-2D70-41E2-822F-223E9CBD5962}"/>
                  </a:ext>
                </a:extLst>
              </p:cNvPr>
              <p:cNvGrpSpPr/>
              <p:nvPr/>
            </p:nvGrpSpPr>
            <p:grpSpPr>
              <a:xfrm>
                <a:off x="6811269" y="3772531"/>
                <a:ext cx="239302" cy="239302"/>
                <a:chOff x="605506" y="939157"/>
                <a:chExt cx="337151" cy="337151"/>
              </a:xfrm>
            </p:grpSpPr>
            <p:sp useBgFill="1">
              <p:nvSpPr>
                <p:cNvPr id="112" name="Oval 111">
                  <a:extLst>
                    <a:ext uri="{FF2B5EF4-FFF2-40B4-BE49-F238E27FC236}">
                      <a16:creationId xmlns:a16="http://schemas.microsoft.com/office/drawing/2014/main" id="{3B8ED5E2-23CA-4596-932F-C9CDD3BE2CAB}"/>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Freeform 26">
                  <a:extLst>
                    <a:ext uri="{FF2B5EF4-FFF2-40B4-BE49-F238E27FC236}">
                      <a16:creationId xmlns:a16="http://schemas.microsoft.com/office/drawing/2014/main" id="{0CBA5F74-8786-4953-A1D1-1E0F0A7A294E}"/>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106" name="Group 105">
                <a:extLst>
                  <a:ext uri="{FF2B5EF4-FFF2-40B4-BE49-F238E27FC236}">
                    <a16:creationId xmlns:a16="http://schemas.microsoft.com/office/drawing/2014/main" id="{EA556EBA-E950-4099-B45D-C1FC13E93379}"/>
                  </a:ext>
                </a:extLst>
              </p:cNvPr>
              <p:cNvGrpSpPr/>
              <p:nvPr/>
            </p:nvGrpSpPr>
            <p:grpSpPr>
              <a:xfrm>
                <a:off x="7204497" y="3768286"/>
                <a:ext cx="239302" cy="239302"/>
                <a:chOff x="1713665" y="948075"/>
                <a:chExt cx="337151" cy="337151"/>
              </a:xfrm>
            </p:grpSpPr>
            <p:sp useBgFill="1">
              <p:nvSpPr>
                <p:cNvPr id="110" name="Oval 109">
                  <a:extLst>
                    <a:ext uri="{FF2B5EF4-FFF2-40B4-BE49-F238E27FC236}">
                      <a16:creationId xmlns:a16="http://schemas.microsoft.com/office/drawing/2014/main" id="{6D947DEF-D7BC-4CDC-AAED-242B5FC6D74C}"/>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Freeform 662">
                  <a:extLst>
                    <a:ext uri="{FF2B5EF4-FFF2-40B4-BE49-F238E27FC236}">
                      <a16:creationId xmlns:a16="http://schemas.microsoft.com/office/drawing/2014/main" id="{F3E911AC-EACC-4D9C-8E0E-A36F5DD8058F}"/>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a:gradFill>
                      <a:gsLst>
                        <a:gs pos="0">
                          <a:srgbClr val="505050"/>
                        </a:gs>
                        <a:gs pos="100000">
                          <a:srgbClr val="505050"/>
                        </a:gs>
                      </a:gsLst>
                      <a:lin ang="5400000" scaled="1"/>
                    </a:gradFill>
                    <a:latin typeface="Segoe UI"/>
                    <a:cs typeface="+mn-cs"/>
                  </a:endParaRPr>
                </a:p>
              </p:txBody>
            </p:sp>
          </p:grpSp>
          <p:grpSp>
            <p:nvGrpSpPr>
              <p:cNvPr id="107" name="Group 106">
                <a:extLst>
                  <a:ext uri="{FF2B5EF4-FFF2-40B4-BE49-F238E27FC236}">
                    <a16:creationId xmlns:a16="http://schemas.microsoft.com/office/drawing/2014/main" id="{5F7EE7F7-93E4-4F6A-972F-A5A6F55CC4B9}"/>
                  </a:ext>
                </a:extLst>
              </p:cNvPr>
              <p:cNvGrpSpPr/>
              <p:nvPr/>
            </p:nvGrpSpPr>
            <p:grpSpPr>
              <a:xfrm>
                <a:off x="7009333" y="3505256"/>
                <a:ext cx="239302" cy="239302"/>
                <a:chOff x="1199321" y="504115"/>
                <a:chExt cx="337151" cy="337151"/>
              </a:xfrm>
            </p:grpSpPr>
            <p:sp useBgFill="1">
              <p:nvSpPr>
                <p:cNvPr id="108" name="Oval 107">
                  <a:extLst>
                    <a:ext uri="{FF2B5EF4-FFF2-40B4-BE49-F238E27FC236}">
                      <a16:creationId xmlns:a16="http://schemas.microsoft.com/office/drawing/2014/main" id="{CCB8762F-FF0E-45A9-A8D7-016B2681A89F}"/>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Freeform 143">
                  <a:extLst>
                    <a:ext uri="{FF2B5EF4-FFF2-40B4-BE49-F238E27FC236}">
                      <a16:creationId xmlns:a16="http://schemas.microsoft.com/office/drawing/2014/main" id="{F70E5E40-EAE7-4742-8270-5F6749621B28}"/>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gradFill>
                      <a:gsLst>
                        <a:gs pos="0">
                          <a:srgbClr val="505050"/>
                        </a:gs>
                        <a:gs pos="100000">
                          <a:srgbClr val="505050"/>
                        </a:gs>
                      </a:gsLst>
                      <a:lin ang="5400000" scaled="1"/>
                    </a:gradFill>
                    <a:latin typeface="Segoe UI"/>
                    <a:cs typeface="+mn-cs"/>
                  </a:endParaRPr>
                </a:p>
              </p:txBody>
            </p:sp>
          </p:grpSp>
        </p:grpSp>
      </p:grpSp>
      <p:sp>
        <p:nvSpPr>
          <p:cNvPr id="136" name="Freeform 95">
            <a:extLst>
              <a:ext uri="{FF2B5EF4-FFF2-40B4-BE49-F238E27FC236}">
                <a16:creationId xmlns:a16="http://schemas.microsoft.com/office/drawing/2014/main" id="{75E4D1C7-78C4-4ED2-9473-36EB67E527DD}"/>
              </a:ext>
            </a:extLst>
          </p:cNvPr>
          <p:cNvSpPr>
            <a:spLocks/>
          </p:cNvSpPr>
          <p:nvPr/>
        </p:nvSpPr>
        <p:spPr bwMode="auto">
          <a:xfrm flipH="1">
            <a:off x="5299923" y="2223408"/>
            <a:ext cx="1086806" cy="7384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85328">
              <a:lnSpc>
                <a:spcPct val="90000"/>
              </a:lnSpc>
              <a:defRPr/>
            </a:pPr>
            <a:endParaRPr lang="en-US" sz="1050" kern="0" spc="-38" dirty="0">
              <a:solidFill>
                <a:srgbClr val="505050">
                  <a:lumMod val="50000"/>
                </a:srgbClr>
              </a:solidFill>
              <a:latin typeface="Segoe UI Light"/>
              <a:cs typeface="+mn-cs"/>
            </a:endParaRPr>
          </a:p>
        </p:txBody>
      </p:sp>
      <p:sp>
        <p:nvSpPr>
          <p:cNvPr id="137" name="Up-Down Arrow 671">
            <a:extLst>
              <a:ext uri="{FF2B5EF4-FFF2-40B4-BE49-F238E27FC236}">
                <a16:creationId xmlns:a16="http://schemas.microsoft.com/office/drawing/2014/main" id="{C7421360-FEB4-49A2-8657-5105154D642B}"/>
              </a:ext>
            </a:extLst>
          </p:cNvPr>
          <p:cNvSpPr/>
          <p:nvPr/>
        </p:nvSpPr>
        <p:spPr bwMode="auto">
          <a:xfrm rot="5400000">
            <a:off x="6433911" y="2452331"/>
            <a:ext cx="101533" cy="23634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EC51D10A-97C0-4791-B775-E3F229DD0BF0}"/>
              </a:ext>
            </a:extLst>
          </p:cNvPr>
          <p:cNvSpPr/>
          <p:nvPr/>
        </p:nvSpPr>
        <p:spPr bwMode="auto">
          <a:xfrm>
            <a:off x="5082401" y="3987787"/>
            <a:ext cx="361556" cy="350343"/>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714" b="0" kern="0" spc="-38" dirty="0">
                <a:solidFill>
                  <a:prstClr val="black"/>
                </a:solidFill>
                <a:latin typeface="Segoe UI"/>
                <a:cs typeface="+mn-cs"/>
              </a:rPr>
              <a:t>SCO</a:t>
            </a:r>
          </a:p>
        </p:txBody>
      </p:sp>
      <p:sp>
        <p:nvSpPr>
          <p:cNvPr id="139" name="Rectangle 138">
            <a:extLst>
              <a:ext uri="{FF2B5EF4-FFF2-40B4-BE49-F238E27FC236}">
                <a16:creationId xmlns:a16="http://schemas.microsoft.com/office/drawing/2014/main" id="{0733CF3A-1DD1-47F0-ABA7-2378C00D04A0}"/>
              </a:ext>
            </a:extLst>
          </p:cNvPr>
          <p:cNvSpPr/>
          <p:nvPr/>
        </p:nvSpPr>
        <p:spPr bwMode="auto">
          <a:xfrm>
            <a:off x="4926136" y="3603936"/>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solidFill>
                  <a:prstClr val="black"/>
                </a:solidFill>
                <a:latin typeface="Segoe UI"/>
                <a:cs typeface="+mn-cs"/>
              </a:rPr>
              <a:t>Orchestrator</a:t>
            </a:r>
            <a:endParaRPr lang="en-US" sz="714" b="0" kern="0" spc="-38" dirty="0">
              <a:solidFill>
                <a:prstClr val="black"/>
              </a:solidFill>
              <a:latin typeface="Segoe UI"/>
              <a:cs typeface="+mn-cs"/>
            </a:endParaRPr>
          </a:p>
        </p:txBody>
      </p:sp>
      <p:grpSp>
        <p:nvGrpSpPr>
          <p:cNvPr id="140" name="Group 139">
            <a:extLst>
              <a:ext uri="{FF2B5EF4-FFF2-40B4-BE49-F238E27FC236}">
                <a16:creationId xmlns:a16="http://schemas.microsoft.com/office/drawing/2014/main" id="{F9351CEE-5F56-4F39-AD0A-FC72F7776261}"/>
              </a:ext>
            </a:extLst>
          </p:cNvPr>
          <p:cNvGrpSpPr/>
          <p:nvPr/>
        </p:nvGrpSpPr>
        <p:grpSpPr>
          <a:xfrm>
            <a:off x="5080129" y="3977948"/>
            <a:ext cx="723329" cy="851377"/>
            <a:chOff x="2472569" y="4180549"/>
            <a:chExt cx="1209968" cy="1541064"/>
          </a:xfrm>
        </p:grpSpPr>
        <p:grpSp>
          <p:nvGrpSpPr>
            <p:cNvPr id="141" name="Group 140">
              <a:extLst>
                <a:ext uri="{FF2B5EF4-FFF2-40B4-BE49-F238E27FC236}">
                  <a16:creationId xmlns:a16="http://schemas.microsoft.com/office/drawing/2014/main" id="{0BC75DEC-1005-4A2B-9091-2A6F045F6822}"/>
                </a:ext>
              </a:extLst>
            </p:cNvPr>
            <p:cNvGrpSpPr/>
            <p:nvPr/>
          </p:nvGrpSpPr>
          <p:grpSpPr>
            <a:xfrm>
              <a:off x="2562428" y="5127383"/>
              <a:ext cx="457014" cy="540604"/>
              <a:chOff x="13103226" y="2775830"/>
              <a:chExt cx="1039812" cy="1202475"/>
            </a:xfrm>
          </p:grpSpPr>
          <p:sp>
            <p:nvSpPr>
              <p:cNvPr id="164" name="Rectangle 5">
                <a:extLst>
                  <a:ext uri="{FF2B5EF4-FFF2-40B4-BE49-F238E27FC236}">
                    <a16:creationId xmlns:a16="http://schemas.microsoft.com/office/drawing/2014/main" id="{B5DDCBA0-6C29-4258-BCE6-80714D25A16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65" name="Freeform 6">
                <a:extLst>
                  <a:ext uri="{FF2B5EF4-FFF2-40B4-BE49-F238E27FC236}">
                    <a16:creationId xmlns:a16="http://schemas.microsoft.com/office/drawing/2014/main" id="{F0E159CF-B7B8-479D-8EA9-026D8D918BE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66" name="Freeform 7">
                <a:extLst>
                  <a:ext uri="{FF2B5EF4-FFF2-40B4-BE49-F238E27FC236}">
                    <a16:creationId xmlns:a16="http://schemas.microsoft.com/office/drawing/2014/main" id="{644BB186-EAE8-4502-85B2-3559BA42E705}"/>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67" name="Freeform 8">
                <a:extLst>
                  <a:ext uri="{FF2B5EF4-FFF2-40B4-BE49-F238E27FC236}">
                    <a16:creationId xmlns:a16="http://schemas.microsoft.com/office/drawing/2014/main" id="{CC4E314F-25A6-4CB9-83CF-1C38068EEE60}"/>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68" name="Freeform 9">
                <a:extLst>
                  <a:ext uri="{FF2B5EF4-FFF2-40B4-BE49-F238E27FC236}">
                    <a16:creationId xmlns:a16="http://schemas.microsoft.com/office/drawing/2014/main" id="{E5DE4C65-4AAA-413F-9130-5D4510E3FCB0}"/>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69" name="Oval 14">
                <a:extLst>
                  <a:ext uri="{FF2B5EF4-FFF2-40B4-BE49-F238E27FC236}">
                    <a16:creationId xmlns:a16="http://schemas.microsoft.com/office/drawing/2014/main" id="{BBAC33AE-7544-407D-B37A-DE6C5DA2F6D4}"/>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70" name="Oval 15">
                <a:extLst>
                  <a:ext uri="{FF2B5EF4-FFF2-40B4-BE49-F238E27FC236}">
                    <a16:creationId xmlns:a16="http://schemas.microsoft.com/office/drawing/2014/main" id="{F5DE9B4A-A750-4176-8F07-82DD9889381E}"/>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72" name="Oval 16">
                <a:extLst>
                  <a:ext uri="{FF2B5EF4-FFF2-40B4-BE49-F238E27FC236}">
                    <a16:creationId xmlns:a16="http://schemas.microsoft.com/office/drawing/2014/main" id="{402F1352-DC85-476A-BBBE-F65E5D8BAD4C}"/>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73" name="Oval 17">
                <a:extLst>
                  <a:ext uri="{FF2B5EF4-FFF2-40B4-BE49-F238E27FC236}">
                    <a16:creationId xmlns:a16="http://schemas.microsoft.com/office/drawing/2014/main" id="{DBEA0E95-1A79-4606-8884-128237243F2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142" name="Group 141">
              <a:extLst>
                <a:ext uri="{FF2B5EF4-FFF2-40B4-BE49-F238E27FC236}">
                  <a16:creationId xmlns:a16="http://schemas.microsoft.com/office/drawing/2014/main" id="{D6566058-F279-4A01-ACC6-CD32B1B58494}"/>
                </a:ext>
              </a:extLst>
            </p:cNvPr>
            <p:cNvGrpSpPr/>
            <p:nvPr/>
          </p:nvGrpSpPr>
          <p:grpSpPr>
            <a:xfrm>
              <a:off x="3146951" y="5127383"/>
              <a:ext cx="457014" cy="540604"/>
              <a:chOff x="13103226" y="2775830"/>
              <a:chExt cx="1039812" cy="1202475"/>
            </a:xfrm>
          </p:grpSpPr>
          <p:sp>
            <p:nvSpPr>
              <p:cNvPr id="155" name="Rectangle 5">
                <a:extLst>
                  <a:ext uri="{FF2B5EF4-FFF2-40B4-BE49-F238E27FC236}">
                    <a16:creationId xmlns:a16="http://schemas.microsoft.com/office/drawing/2014/main" id="{F70C9AF6-14E9-4B44-9C82-EE732C8A4872}"/>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56" name="Freeform 6">
                <a:extLst>
                  <a:ext uri="{FF2B5EF4-FFF2-40B4-BE49-F238E27FC236}">
                    <a16:creationId xmlns:a16="http://schemas.microsoft.com/office/drawing/2014/main" id="{711A53B6-C7D9-4070-963A-145F9C15AC38}"/>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57" name="Freeform 7">
                <a:extLst>
                  <a:ext uri="{FF2B5EF4-FFF2-40B4-BE49-F238E27FC236}">
                    <a16:creationId xmlns:a16="http://schemas.microsoft.com/office/drawing/2014/main" id="{8AFBDF5B-7B06-4C34-8F03-DC4DF02C47E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58" name="Freeform 8">
                <a:extLst>
                  <a:ext uri="{FF2B5EF4-FFF2-40B4-BE49-F238E27FC236}">
                    <a16:creationId xmlns:a16="http://schemas.microsoft.com/office/drawing/2014/main" id="{423E1B41-1C62-484B-A51C-469C8893E84C}"/>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59" name="Freeform 9">
                <a:extLst>
                  <a:ext uri="{FF2B5EF4-FFF2-40B4-BE49-F238E27FC236}">
                    <a16:creationId xmlns:a16="http://schemas.microsoft.com/office/drawing/2014/main" id="{02F5C0BF-97D7-4CFF-99AC-C3B9C22EFBF5}"/>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60" name="Oval 14">
                <a:extLst>
                  <a:ext uri="{FF2B5EF4-FFF2-40B4-BE49-F238E27FC236}">
                    <a16:creationId xmlns:a16="http://schemas.microsoft.com/office/drawing/2014/main" id="{A851D2F0-6D19-4C5B-BFCF-3B2E6BD3AD6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61" name="Oval 15">
                <a:extLst>
                  <a:ext uri="{FF2B5EF4-FFF2-40B4-BE49-F238E27FC236}">
                    <a16:creationId xmlns:a16="http://schemas.microsoft.com/office/drawing/2014/main" id="{C9326DB9-3037-4CCF-9F8B-CC58DFC51AF4}"/>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62" name="Oval 16">
                <a:extLst>
                  <a:ext uri="{FF2B5EF4-FFF2-40B4-BE49-F238E27FC236}">
                    <a16:creationId xmlns:a16="http://schemas.microsoft.com/office/drawing/2014/main" id="{8E278AFF-A8DE-43C1-B0E0-761FCCD7BFC4}"/>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sp>
            <p:nvSpPr>
              <p:cNvPr id="163" name="Oval 17">
                <a:extLst>
                  <a:ext uri="{FF2B5EF4-FFF2-40B4-BE49-F238E27FC236}">
                    <a16:creationId xmlns:a16="http://schemas.microsoft.com/office/drawing/2014/main" id="{05FF6589-645E-42D1-AB5A-B32C3EB48960}"/>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latin typeface="Segoe UI"/>
                  <a:cs typeface="+mn-cs"/>
                </a:endParaRPr>
              </a:p>
            </p:txBody>
          </p:sp>
        </p:grpSp>
        <p:grpSp>
          <p:nvGrpSpPr>
            <p:cNvPr id="143" name="Group 142">
              <a:extLst>
                <a:ext uri="{FF2B5EF4-FFF2-40B4-BE49-F238E27FC236}">
                  <a16:creationId xmlns:a16="http://schemas.microsoft.com/office/drawing/2014/main" id="{C429A6CF-5B0B-48B2-90D3-5C1EC58FE9F3}"/>
                </a:ext>
              </a:extLst>
            </p:cNvPr>
            <p:cNvGrpSpPr/>
            <p:nvPr/>
          </p:nvGrpSpPr>
          <p:grpSpPr>
            <a:xfrm>
              <a:off x="2599081" y="4665731"/>
              <a:ext cx="415999" cy="415999"/>
              <a:chOff x="3786609" y="4334344"/>
              <a:chExt cx="709838" cy="709838"/>
            </a:xfrm>
          </p:grpSpPr>
          <p:sp>
            <p:nvSpPr>
              <p:cNvPr id="151" name="Oval 150">
                <a:extLst>
                  <a:ext uri="{FF2B5EF4-FFF2-40B4-BE49-F238E27FC236}">
                    <a16:creationId xmlns:a16="http://schemas.microsoft.com/office/drawing/2014/main" id="{07EA1D50-E501-4741-A810-25C51778C955}"/>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9E718027-031A-4CFF-9872-3437D1C837A3}"/>
                  </a:ext>
                </a:extLst>
              </p:cNvPr>
              <p:cNvGrpSpPr/>
              <p:nvPr/>
            </p:nvGrpSpPr>
            <p:grpSpPr>
              <a:xfrm>
                <a:off x="3912354" y="4524177"/>
                <a:ext cx="450795" cy="335921"/>
                <a:chOff x="8584104" y="1973913"/>
                <a:chExt cx="366775" cy="273311"/>
              </a:xfrm>
            </p:grpSpPr>
            <p:sp>
              <p:nvSpPr>
                <p:cNvPr id="153" name="Freeform 5">
                  <a:extLst>
                    <a:ext uri="{FF2B5EF4-FFF2-40B4-BE49-F238E27FC236}">
                      <a16:creationId xmlns:a16="http://schemas.microsoft.com/office/drawing/2014/main" id="{7B96DA63-6A7A-476A-8FB6-D1964443BA87}"/>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154" name="Freeform 36">
                  <a:extLst>
                    <a:ext uri="{FF2B5EF4-FFF2-40B4-BE49-F238E27FC236}">
                      <a16:creationId xmlns:a16="http://schemas.microsoft.com/office/drawing/2014/main" id="{D73B48A6-5356-4AC3-A666-F88FB46463BF}"/>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grpSp>
          <p:nvGrpSpPr>
            <p:cNvPr id="144" name="Group 143">
              <a:extLst>
                <a:ext uri="{FF2B5EF4-FFF2-40B4-BE49-F238E27FC236}">
                  <a16:creationId xmlns:a16="http://schemas.microsoft.com/office/drawing/2014/main" id="{1BDD6E45-E3D9-42B3-A107-3B63EEF250D4}"/>
                </a:ext>
              </a:extLst>
            </p:cNvPr>
            <p:cNvGrpSpPr/>
            <p:nvPr/>
          </p:nvGrpSpPr>
          <p:grpSpPr>
            <a:xfrm>
              <a:off x="3172136" y="4665731"/>
              <a:ext cx="415999" cy="415999"/>
              <a:chOff x="3786609" y="4334344"/>
              <a:chExt cx="709838" cy="709838"/>
            </a:xfrm>
          </p:grpSpPr>
          <p:sp>
            <p:nvSpPr>
              <p:cNvPr id="147" name="Oval 146">
                <a:extLst>
                  <a:ext uri="{FF2B5EF4-FFF2-40B4-BE49-F238E27FC236}">
                    <a16:creationId xmlns:a16="http://schemas.microsoft.com/office/drawing/2014/main" id="{067761D4-BD8A-4994-9CAB-1FD6F74F25B6}"/>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D07B3180-4B3E-4850-B35D-41A63CF3D9A9}"/>
                  </a:ext>
                </a:extLst>
              </p:cNvPr>
              <p:cNvGrpSpPr/>
              <p:nvPr/>
            </p:nvGrpSpPr>
            <p:grpSpPr>
              <a:xfrm>
                <a:off x="3912354" y="4524177"/>
                <a:ext cx="450795" cy="335921"/>
                <a:chOff x="8584104" y="1973913"/>
                <a:chExt cx="366775" cy="273311"/>
              </a:xfrm>
            </p:grpSpPr>
            <p:sp>
              <p:nvSpPr>
                <p:cNvPr id="149" name="Freeform 5">
                  <a:extLst>
                    <a:ext uri="{FF2B5EF4-FFF2-40B4-BE49-F238E27FC236}">
                      <a16:creationId xmlns:a16="http://schemas.microsoft.com/office/drawing/2014/main" id="{51F9E7E7-03F3-48EC-BAF4-5ADE48CD00F9}"/>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sp>
              <p:nvSpPr>
                <p:cNvPr id="150" name="Freeform 36">
                  <a:extLst>
                    <a:ext uri="{FF2B5EF4-FFF2-40B4-BE49-F238E27FC236}">
                      <a16:creationId xmlns:a16="http://schemas.microsoft.com/office/drawing/2014/main" id="{D5D1C58F-AA6E-442D-AEB7-630CE086D96D}"/>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a:solidFill>
                      <a:srgbClr val="505050"/>
                    </a:solidFill>
                    <a:latin typeface="Segoe UI"/>
                    <a:cs typeface="+mn-cs"/>
                  </a:endParaRPr>
                </a:p>
              </p:txBody>
            </p:sp>
          </p:grpSp>
        </p:grpSp>
        <p:sp>
          <p:nvSpPr>
            <p:cNvPr id="145" name="Rectangle 144">
              <a:extLst>
                <a:ext uri="{FF2B5EF4-FFF2-40B4-BE49-F238E27FC236}">
                  <a16:creationId xmlns:a16="http://schemas.microsoft.com/office/drawing/2014/main" id="{90EFC4CF-5F02-4694-8F02-67108F995B6D}"/>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675" b="0" kern="0" spc="-38" dirty="0">
                  <a:solidFill>
                    <a:prstClr val="black"/>
                  </a:solidFill>
                  <a:latin typeface="Segoe UI"/>
                  <a:cs typeface="+mn-cs"/>
                </a:rPr>
                <a:t>SMA</a:t>
              </a:r>
              <a:endParaRPr lang="en-US" sz="100" b="0" kern="0" spc="-38" dirty="0">
                <a:solidFill>
                  <a:prstClr val="black"/>
                </a:solidFill>
                <a:latin typeface="Segoe UI"/>
                <a:cs typeface="+mn-cs"/>
              </a:endParaRPr>
            </a:p>
          </p:txBody>
        </p:sp>
        <p:sp>
          <p:nvSpPr>
            <p:cNvPr id="146" name="Rounded Rectangle 138">
              <a:extLst>
                <a:ext uri="{FF2B5EF4-FFF2-40B4-BE49-F238E27FC236}">
                  <a16:creationId xmlns:a16="http://schemas.microsoft.com/office/drawing/2014/main" id="{F26579A1-A337-4522-A5B2-7A6D59B78D03}"/>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4" name="Freeform 167">
            <a:extLst>
              <a:ext uri="{FF2B5EF4-FFF2-40B4-BE49-F238E27FC236}">
                <a16:creationId xmlns:a16="http://schemas.microsoft.com/office/drawing/2014/main" id="{3A7CF8DB-A1BF-452A-8BA0-F670AE8CB7D0}"/>
              </a:ext>
            </a:extLst>
          </p:cNvPr>
          <p:cNvSpPr>
            <a:spLocks/>
          </p:cNvSpPr>
          <p:nvPr/>
        </p:nvSpPr>
        <p:spPr bwMode="auto">
          <a:xfrm>
            <a:off x="6134193" y="4028233"/>
            <a:ext cx="1129734" cy="955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175" name="Up-Down Arrow 168">
            <a:extLst>
              <a:ext uri="{FF2B5EF4-FFF2-40B4-BE49-F238E27FC236}">
                <a16:creationId xmlns:a16="http://schemas.microsoft.com/office/drawing/2014/main" id="{84335765-F8D7-4F3C-9648-041DC6EA8E29}"/>
              </a:ext>
            </a:extLst>
          </p:cNvPr>
          <p:cNvSpPr/>
          <p:nvPr/>
        </p:nvSpPr>
        <p:spPr bwMode="auto">
          <a:xfrm rot="5400000">
            <a:off x="7341316" y="4204293"/>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TextBox 175">
            <a:extLst>
              <a:ext uri="{FF2B5EF4-FFF2-40B4-BE49-F238E27FC236}">
                <a16:creationId xmlns:a16="http://schemas.microsoft.com/office/drawing/2014/main" id="{2CBBB24D-F023-4354-8C39-96F07BE74596}"/>
              </a:ext>
            </a:extLst>
          </p:cNvPr>
          <p:cNvSpPr txBox="1"/>
          <p:nvPr/>
        </p:nvSpPr>
        <p:spPr>
          <a:xfrm>
            <a:off x="6256897" y="4230706"/>
            <a:ext cx="898859" cy="803267"/>
          </a:xfrm>
          <a:prstGeom prst="rect">
            <a:avLst/>
          </a:prstGeom>
          <a:solidFill>
            <a:srgbClr val="505050">
              <a:lumMod val="50000"/>
              <a:lumOff val="50000"/>
            </a:srgbClr>
          </a:solidFill>
          <a:ln>
            <a:solidFill>
              <a:schemeClr val="tx2"/>
            </a:solidFill>
          </a:ln>
        </p:spPr>
        <p:txBody>
          <a:bodyPr wrap="square" lIns="137141" tIns="109713" rIns="137141" bIns="109713" rtlCol="0">
            <a:spAutoFit/>
          </a:bodyPr>
          <a:lstStyle/>
          <a:p>
            <a:pPr defTabSz="685328">
              <a:lnSpc>
                <a:spcPct val="90000"/>
              </a:lnSpc>
              <a:defRPr/>
            </a:pPr>
            <a:r>
              <a:rPr lang="en-US" sz="1050" b="0" kern="0" spc="-38" dirty="0">
                <a:solidFill>
                  <a:prstClr val="white"/>
                </a:solidFill>
                <a:latin typeface="Segoe UI"/>
                <a:cs typeface="+mn-cs"/>
              </a:rPr>
              <a:t>Hyper-V</a:t>
            </a:r>
          </a:p>
          <a:p>
            <a:pPr defTabSz="685328">
              <a:lnSpc>
                <a:spcPct val="90000"/>
              </a:lnSpc>
              <a:defRPr/>
            </a:pPr>
            <a:r>
              <a:rPr lang="en-US" sz="1050" b="0" kern="0" spc="-38" dirty="0">
                <a:solidFill>
                  <a:prstClr val="white"/>
                </a:solidFill>
                <a:latin typeface="Segoe UI"/>
                <a:cs typeface="+mn-cs"/>
              </a:rPr>
              <a:t>VMWare</a:t>
            </a:r>
          </a:p>
          <a:p>
            <a:pPr defTabSz="685328">
              <a:lnSpc>
                <a:spcPct val="90000"/>
              </a:lnSpc>
              <a:defRPr/>
            </a:pPr>
            <a:r>
              <a:rPr lang="en-US" sz="1050" b="0" kern="0" spc="-38" dirty="0">
                <a:solidFill>
                  <a:prstClr val="white"/>
                </a:solidFill>
                <a:latin typeface="Segoe UI"/>
                <a:cs typeface="+mn-cs"/>
              </a:rPr>
              <a:t>OpenStack</a:t>
            </a:r>
          </a:p>
          <a:p>
            <a:pPr defTabSz="685800" fontAlgn="auto">
              <a:lnSpc>
                <a:spcPct val="90000"/>
              </a:lnSpc>
              <a:spcBef>
                <a:spcPts val="0"/>
              </a:spcBef>
              <a:spcAft>
                <a:spcPts val="450"/>
              </a:spcAft>
              <a:defRPr/>
            </a:pPr>
            <a:endParaRPr lang="en-US" sz="1050" b="0" kern="0" dirty="0">
              <a:solidFill>
                <a:prstClr val="white"/>
              </a:solidFill>
              <a:latin typeface="Segoe UI"/>
              <a:cs typeface="+mn-cs"/>
            </a:endParaRPr>
          </a:p>
        </p:txBody>
      </p:sp>
      <p:sp>
        <p:nvSpPr>
          <p:cNvPr id="177" name="Up-Down Arrow 170">
            <a:extLst>
              <a:ext uri="{FF2B5EF4-FFF2-40B4-BE49-F238E27FC236}">
                <a16:creationId xmlns:a16="http://schemas.microsoft.com/office/drawing/2014/main" id="{B8CF97EE-C319-4E76-980C-EAEC58470CE7}"/>
              </a:ext>
            </a:extLst>
          </p:cNvPr>
          <p:cNvSpPr/>
          <p:nvPr/>
        </p:nvSpPr>
        <p:spPr bwMode="auto">
          <a:xfrm rot="5400000">
            <a:off x="5935796" y="4218012"/>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Freeform 95">
            <a:extLst>
              <a:ext uri="{FF2B5EF4-FFF2-40B4-BE49-F238E27FC236}">
                <a16:creationId xmlns:a16="http://schemas.microsoft.com/office/drawing/2014/main" id="{13B0AC14-0458-4FDC-8CF6-72B6EA769F98}"/>
              </a:ext>
            </a:extLst>
          </p:cNvPr>
          <p:cNvSpPr>
            <a:spLocks/>
          </p:cNvSpPr>
          <p:nvPr/>
        </p:nvSpPr>
        <p:spPr bwMode="auto">
          <a:xfrm flipH="1">
            <a:off x="7443072" y="2364871"/>
            <a:ext cx="101057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latin typeface="Segoe UI"/>
              <a:cs typeface="+mn-cs"/>
            </a:endParaRPr>
          </a:p>
        </p:txBody>
      </p:sp>
      <p:sp>
        <p:nvSpPr>
          <p:cNvPr id="179" name="Rectangle 178">
            <a:extLst>
              <a:ext uri="{FF2B5EF4-FFF2-40B4-BE49-F238E27FC236}">
                <a16:creationId xmlns:a16="http://schemas.microsoft.com/office/drawing/2014/main" id="{D98996C5-243B-49AA-B5C1-793509FDDF50}"/>
              </a:ext>
            </a:extLst>
          </p:cNvPr>
          <p:cNvSpPr/>
          <p:nvPr/>
        </p:nvSpPr>
        <p:spPr bwMode="auto">
          <a:xfrm>
            <a:off x="7449797" y="2395604"/>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gradFill>
                  <a:gsLst>
                    <a:gs pos="0">
                      <a:srgbClr val="FFFFFF"/>
                    </a:gs>
                    <a:gs pos="100000">
                      <a:srgbClr val="FFFFFF"/>
                    </a:gs>
                  </a:gsLst>
                  <a:lin ang="5400000" scaled="0"/>
                </a:gradFill>
                <a:latin typeface="Segoe UI"/>
                <a:cs typeface="+mn-cs"/>
              </a:rPr>
              <a:t>Azure Automation</a:t>
            </a:r>
            <a:endParaRPr lang="en-US" sz="714" b="0" kern="0" spc="-38" dirty="0">
              <a:gradFill>
                <a:gsLst>
                  <a:gs pos="0">
                    <a:srgbClr val="FFFFFF"/>
                  </a:gs>
                  <a:gs pos="100000">
                    <a:srgbClr val="FFFFFF"/>
                  </a:gs>
                </a:gsLst>
                <a:lin ang="5400000" scaled="0"/>
              </a:gradFill>
              <a:latin typeface="Segoe UI"/>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0"/>
          </p:nvPr>
        </p:nvSpPr>
        <p:spPr/>
        <p:txBody>
          <a:bodyPr/>
          <a:lstStyle/>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Automating repeatable, identical tasks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Creating resources such as VMs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900" dirty="0">
              <a:solidFill>
                <a:srgbClr val="000000"/>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003B15D5-7FEA-4EE0-8C9D-EF995EE5DE0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3900" dirty="0"/>
              <a:t>Implement DevOps practices</a:t>
            </a:r>
          </a:p>
          <a:p>
            <a:endParaRPr lang="en-US" dirty="0"/>
          </a:p>
          <a:p>
            <a:endParaRPr lang="en-US" dirty="0"/>
          </a:p>
        </p:txBody>
      </p:sp>
      <p:sp>
        <p:nvSpPr>
          <p:cNvPr id="4" name="Text Placeholder 3">
            <a:extLst>
              <a:ext uri="{FF2B5EF4-FFF2-40B4-BE49-F238E27FC236}">
                <a16:creationId xmlns:a16="http://schemas.microsoft.com/office/drawing/2014/main" id="{3597CE37-408E-4CC7-884D-F81F463FD1C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04463" y="1944916"/>
            <a:ext cx="4065167"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1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Balance of responsibility </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architectures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Design for high-availability</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Leverage Microsoft resources</a:t>
            </a:r>
          </a:p>
          <a:p>
            <a:pPr defTabSz="699354">
              <a:lnSpc>
                <a:spcPct val="90000"/>
              </a:lnSpc>
              <a:defRPr/>
            </a:pPr>
            <a:br>
              <a:rPr lang="en-US" kern="0" dirty="0">
                <a:solidFill>
                  <a:srgbClr val="505050"/>
                </a:solidFill>
                <a:ea typeface="Segoe UI" pitchFamily="34" charset="0"/>
                <a:cs typeface="Segoe UI" pitchFamily="34" charset="0"/>
              </a:rPr>
            </a:br>
            <a:endParaRPr lang="en-US" sz="1500" kern="0" dirty="0">
              <a:solidFill>
                <a:srgbClr val="505050"/>
              </a:solidFill>
              <a:ea typeface="Segoe UI" pitchFamily="34" charset="0"/>
              <a:cs typeface="Segoe UI" pitchFamily="34" charset="0"/>
            </a:endParaRPr>
          </a:p>
        </p:txBody>
      </p:sp>
      <p:sp>
        <p:nvSpPr>
          <p:cNvPr id="22" name="Rectangle 21"/>
          <p:cNvSpPr/>
          <p:nvPr/>
        </p:nvSpPr>
        <p:spPr bwMode="auto">
          <a:xfrm>
            <a:off x="4622629" y="1944916"/>
            <a:ext cx="4144964"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1500" kern="0" dirty="0">
              <a:solidFill>
                <a:srgbClr val="505050"/>
              </a:solidFill>
              <a:ea typeface="Segoe UI" pitchFamily="34" charset="0"/>
              <a:cs typeface="Segoe UI" pitchFamily="34" charset="0"/>
            </a:endParaRPr>
          </a:p>
          <a:p>
            <a:pPr defTabSz="699354">
              <a:lnSpc>
                <a:spcPct val="90000"/>
              </a:lnSpc>
              <a:spcBef>
                <a:spcPts val="450"/>
              </a:spcBef>
              <a:defRPr/>
            </a:pPr>
            <a:r>
              <a:rPr lang="en-US" sz="1500" kern="0" dirty="0">
                <a:solidFill>
                  <a:srgbClr val="505050"/>
                </a:solidFill>
                <a:ea typeface="Segoe UI" pitchFamily="34" charset="0"/>
                <a:cs typeface="Segoe UI" pitchFamily="34" charset="0"/>
              </a:rPr>
              <a:t>Service resiliency guide</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Cloud dev patterns &amp; practices</a:t>
            </a:r>
          </a:p>
          <a:p>
            <a:pPr defTabSz="699354">
              <a:lnSpc>
                <a:spcPct val="90000"/>
              </a:lnSpc>
              <a:spcBef>
                <a:spcPts val="450"/>
              </a:spcBef>
              <a:defRPr/>
            </a:pPr>
            <a:r>
              <a:rPr lang="en-US" sz="1500" kern="0" dirty="0">
                <a:solidFill>
                  <a:srgbClr val="505050"/>
                </a:solidFill>
                <a:ea typeface="Segoe UI" pitchFamily="34" charset="0"/>
                <a:cs typeface="Segoe UI" pitchFamily="34" charset="0"/>
              </a:rPr>
              <a:t>Proactive and reactive support </a:t>
            </a:r>
          </a:p>
          <a:p>
            <a:pPr defTabSz="699354">
              <a:lnSpc>
                <a:spcPct val="90000"/>
              </a:lnSpc>
              <a:defRPr/>
            </a:pPr>
            <a:endParaRPr lang="en-US" kern="0" dirty="0">
              <a:solidFill>
                <a:srgbClr val="505050"/>
              </a:solidFill>
              <a:ea typeface="Segoe UI" pitchFamily="34" charset="0"/>
              <a:cs typeface="Segoe UI" pitchFamily="34" charset="0"/>
            </a:endParaRPr>
          </a:p>
        </p:txBody>
      </p:sp>
      <p:sp>
        <p:nvSpPr>
          <p:cNvPr id="7" name="Rectangle 6"/>
          <p:cNvSpPr/>
          <p:nvPr/>
        </p:nvSpPr>
        <p:spPr bwMode="auto">
          <a:xfrm>
            <a:off x="404463" y="3996727"/>
            <a:ext cx="8363130" cy="130839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342900"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kern="0" dirty="0">
              <a:solidFill>
                <a:srgbClr val="505050"/>
              </a:solidFill>
              <a:ea typeface="Segoe UI" pitchFamily="34" charset="0"/>
              <a:cs typeface="Segoe UI" pitchFamily="34" charset="0"/>
            </a:endParaRPr>
          </a:p>
          <a:p>
            <a:pPr defTabSz="699354">
              <a:lnSpc>
                <a:spcPct val="90000"/>
              </a:lnSpc>
              <a:defRPr/>
            </a:pPr>
            <a:r>
              <a:rPr lang="en-US" sz="15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4218283" y="3633666"/>
            <a:ext cx="684815" cy="450404"/>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grpSp>
      <p:sp>
        <p:nvSpPr>
          <p:cNvPr id="3" name="Title 2">
            <a:extLst>
              <a:ext uri="{FF2B5EF4-FFF2-40B4-BE49-F238E27FC236}">
                <a16:creationId xmlns:a16="http://schemas.microsoft.com/office/drawing/2014/main" id="{0D3AC0D3-823B-44AC-829B-F1AE00F8056F}"/>
              </a:ext>
            </a:extLst>
          </p:cNvPr>
          <p:cNvSpPr>
            <a:spLocks noGrp="1"/>
          </p:cNvSpPr>
          <p:nvPr>
            <p:ph type="title"/>
          </p:nvPr>
        </p:nvSpPr>
        <p:spPr/>
        <p:txBody>
          <a:bodyPr/>
          <a:lstStyle/>
          <a:p>
            <a:r>
              <a:rPr lang="en-US" dirty="0"/>
              <a:t>Azure is a cloud partnership</a:t>
            </a:r>
          </a:p>
        </p:txBody>
      </p:sp>
    </p:spTree>
    <p:extLst>
      <p:ext uri="{BB962C8B-B14F-4D97-AF65-F5344CB8AC3E}">
        <p14:creationId xmlns:p14="http://schemas.microsoft.com/office/powerpoint/2010/main" val="238303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19" name="Text Placeholder 18">
            <a:extLst>
              <a:ext uri="{FF2B5EF4-FFF2-40B4-BE49-F238E27FC236}">
                <a16:creationId xmlns:a16="http://schemas.microsoft.com/office/drawing/2014/main" id="{98FF8C5C-E646-482F-BC1E-19BA1B0EAAF8}"/>
              </a:ext>
            </a:extLst>
          </p:cNvPr>
          <p:cNvSpPr>
            <a:spLocks noGrp="1"/>
          </p:cNvSpPr>
          <p:nvPr>
            <p:ph type="body" idx="1"/>
          </p:nvPr>
        </p:nvSpPr>
        <p:spPr>
          <a:xfrm>
            <a:off x="261188" y="5798546"/>
            <a:ext cx="8574837" cy="919494"/>
          </a:xfrm>
        </p:spPr>
        <p:txBody>
          <a:bodyPr/>
          <a:lstStyle/>
          <a:p>
            <a:r>
              <a:rPr lang="en-US" dirty="0">
                <a:latin typeface="Segoe UI Light" panose="020B0502040204020203" pitchFamily="34" charset="0"/>
                <a:cs typeface="Segoe UI Light" panose="020B0502040204020203" pitchFamily="34" charset="0"/>
                <a:hlinkClick r:id="rId3"/>
              </a:rPr>
              <a:t>https://aka.ms/azmonitor/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4"/>
              </a:rPr>
              <a:t>http://aka.ms/azureadvisor/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5"/>
              </a:rPr>
              <a:t>http://aka.ms/azureresourcehealth/</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3" name="Rectangle 2">
            <a:extLst>
              <a:ext uri="{FF2B5EF4-FFF2-40B4-BE49-F238E27FC236}">
                <a16:creationId xmlns:a16="http://schemas.microsoft.com/office/drawing/2014/main" id="{FBBC3E18-E875-4469-9AAA-14BF1307802F}"/>
              </a:ext>
            </a:extLst>
          </p:cNvPr>
          <p:cNvSpPr/>
          <p:nvPr/>
        </p:nvSpPr>
        <p:spPr>
          <a:xfrm>
            <a:off x="3201401" y="2640200"/>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6190754" y="2640201"/>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198634" y="2640200"/>
            <a:ext cx="2770239"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3398727" y="2805799"/>
            <a:ext cx="2768800"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6337210" y="2805799"/>
            <a:ext cx="2643926" cy="369332"/>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914247" fontAlgn="auto">
              <a:spcBef>
                <a:spcPts val="0"/>
              </a:spcBef>
              <a:spcAft>
                <a:spcPts val="0"/>
              </a:spcAft>
            </a:pPr>
            <a:r>
              <a:rPr lang="en-US" sz="1800" b="0" dirty="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449493" y="2805798"/>
            <a:ext cx="2451254"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3398728"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6337210"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375118" y="3149875"/>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3398728" y="3181678"/>
            <a:ext cx="2363432" cy="1623521"/>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6405230" y="3192921"/>
            <a:ext cx="2400784"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449494" y="3198008"/>
            <a:ext cx="2302727"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45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4000" dirty="0"/>
              <a:t>Design an application monitoring and alerting strategy</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normAutofit fontScale="85000" lnSpcReduction="20000"/>
          </a:bodyPr>
          <a:lstStyle/>
          <a:p>
            <a:r>
              <a:rPr lang="en-US" sz="2400" dirty="0"/>
              <a:t>Determine the appropriate Microsoft products and services for monitoring applications on Azure</a:t>
            </a:r>
          </a:p>
          <a:p>
            <a:r>
              <a:rPr lang="en-US" sz="2400" dirty="0"/>
              <a:t>Define solutions for analyzing logs and enabling alerts using Azure Log Analytics</a:t>
            </a:r>
          </a:p>
          <a:p>
            <a:r>
              <a:rPr lang="en-US" sz="2400" dirty="0"/>
              <a:t>Define solutions for analyzing performance metrics and enabling alerts using Azure Monitor</a:t>
            </a:r>
          </a:p>
          <a:p>
            <a:r>
              <a:rPr lang="en-US" sz="2400" dirty="0"/>
              <a:t>Define a solution for monitoring applications and enabling alerts using Application Insights</a:t>
            </a:r>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0"/>
          </p:nvPr>
        </p:nvSpPr>
        <p:spPr/>
        <p:txBody>
          <a:bodyPr/>
          <a:lstStyle/>
          <a:p>
            <a:endParaRPr lang="en-US" dirty="0"/>
          </a:p>
        </p:txBody>
      </p:sp>
      <p:sp>
        <p:nvSpPr>
          <p:cNvPr id="13" name="Text Placeholder 12">
            <a:extLst>
              <a:ext uri="{FF2B5EF4-FFF2-40B4-BE49-F238E27FC236}">
                <a16:creationId xmlns:a16="http://schemas.microsoft.com/office/drawing/2014/main" id="{4857BC72-532A-424D-8397-109A04CB8A9C}"/>
              </a:ext>
            </a:extLst>
          </p:cNvPr>
          <p:cNvSpPr>
            <a:spLocks noGrp="1"/>
          </p:cNvSpPr>
          <p:nvPr>
            <p:ph type="body" sz="quarter" idx="11"/>
          </p:nvPr>
        </p:nvSpPr>
        <p:spPr/>
        <p:txBody>
          <a:bodyPr/>
          <a:lstStyle/>
          <a:p>
            <a:r>
              <a:rPr lang="en-US" dirty="0">
                <a:hlinkClick r:id="rId3"/>
              </a:rPr>
              <a:t>https://www.microsoft.com/en-ie/learning/exam-70-535.aspx</a:t>
            </a:r>
            <a:r>
              <a:rPr lang="en-US" dirty="0"/>
              <a:t> </a:t>
            </a:r>
          </a:p>
        </p:txBody>
      </p:sp>
      <p:sp>
        <p:nvSpPr>
          <p:cNvPr id="14" name="Text Placeholder 13">
            <a:extLst>
              <a:ext uri="{FF2B5EF4-FFF2-40B4-BE49-F238E27FC236}">
                <a16:creationId xmlns:a16="http://schemas.microsoft.com/office/drawing/2014/main" id="{72BF3818-0B8C-4850-BBB7-AA7512EBB30A}"/>
              </a:ext>
            </a:extLst>
          </p:cNvPr>
          <p:cNvSpPr>
            <a:spLocks noGrp="1"/>
          </p:cNvSpPr>
          <p:nvPr>
            <p:ph type="body" sz="quarter" idx="12"/>
          </p:nvPr>
        </p:nvSpPr>
        <p:spPr/>
        <p:txBody>
          <a:bodyPr/>
          <a:lstStyle/>
          <a:p>
            <a:endParaRPr lang="en-US"/>
          </a:p>
        </p:txBody>
      </p:sp>
      <p:sp>
        <p:nvSpPr>
          <p:cNvPr id="11" name="Freeform 5">
            <a:extLst>
              <a:ext uri="{FF2B5EF4-FFF2-40B4-BE49-F238E27FC236}">
                <a16:creationId xmlns:a16="http://schemas.microsoft.com/office/drawing/2014/main" id="{A1218AF4-4000-4A87-8D77-AEC2B0F97240}"/>
              </a:ext>
            </a:extLst>
          </p:cNvPr>
          <p:cNvSpPr>
            <a:spLocks/>
          </p:cNvSpPr>
          <p:nvPr/>
        </p:nvSpPr>
        <p:spPr bwMode="auto">
          <a:xfrm>
            <a:off x="597160" y="2946792"/>
            <a:ext cx="2243471" cy="1277323"/>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2" name="Picture 2" descr="Image result for triangle alert azure">
            <a:extLst>
              <a:ext uri="{FF2B5EF4-FFF2-40B4-BE49-F238E27FC236}">
                <a16:creationId xmlns:a16="http://schemas.microsoft.com/office/drawing/2014/main" id="{83575C4B-DD47-4BD4-B098-8727D6750DA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0881" y="3267169"/>
            <a:ext cx="1367494" cy="136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ADC923-1B74-4483-989C-FE38A7569B59}"/>
              </a:ext>
            </a:extLst>
          </p:cNvPr>
          <p:cNvSpPr>
            <a:spLocks noGrp="1"/>
          </p:cNvSpPr>
          <p:nvPr>
            <p:ph type="body" sz="quarter" idx="12"/>
          </p:nvPr>
        </p:nvSpPr>
        <p:spPr/>
        <p:txBody>
          <a:bodyPr/>
          <a:lstStyle/>
          <a:p>
            <a:endParaRPr lang="en-US"/>
          </a:p>
        </p:txBody>
      </p:sp>
      <p:sp>
        <p:nvSpPr>
          <p:cNvPr id="2" name="Title 1"/>
          <p:cNvSpPr>
            <a:spLocks noGrp="1"/>
          </p:cNvSpPr>
          <p:nvPr>
            <p:ph type="title"/>
          </p:nvPr>
        </p:nvSpPr>
        <p:spPr/>
        <p:txBody>
          <a:bodyPr/>
          <a:lstStyle/>
          <a:p>
            <a:r>
              <a:rPr lang="en-US" dirty="0"/>
              <a:t>What does visibility mean to you?</a:t>
            </a:r>
          </a:p>
        </p:txBody>
      </p:sp>
      <p:grpSp>
        <p:nvGrpSpPr>
          <p:cNvPr id="175" name="Group 174">
            <a:extLst>
              <a:ext uri="{FF2B5EF4-FFF2-40B4-BE49-F238E27FC236}">
                <a16:creationId xmlns:a16="http://schemas.microsoft.com/office/drawing/2014/main" id="{50E0A6EB-F3D1-49C9-8529-3311EF154633}"/>
              </a:ext>
            </a:extLst>
          </p:cNvPr>
          <p:cNvGrpSpPr/>
          <p:nvPr/>
        </p:nvGrpSpPr>
        <p:grpSpPr>
          <a:xfrm>
            <a:off x="3018619" y="3570156"/>
            <a:ext cx="958052" cy="2862805"/>
            <a:chOff x="6877823" y="2981768"/>
            <a:chExt cx="898581" cy="2685093"/>
          </a:xfrm>
          <a:solidFill>
            <a:schemeClr val="accent4">
              <a:lumMod val="75000"/>
            </a:schemeClr>
          </a:solidFill>
        </p:grpSpPr>
        <p:sp>
          <p:nvSpPr>
            <p:cNvPr id="176" name="Rectangle 3">
              <a:extLst>
                <a:ext uri="{FF2B5EF4-FFF2-40B4-BE49-F238E27FC236}">
                  <a16:creationId xmlns:a16="http://schemas.microsoft.com/office/drawing/2014/main" id="{6DDF7885-D300-4703-9990-FEB3EE177925}"/>
                </a:ext>
              </a:extLst>
            </p:cNvPr>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7" name="Group 176">
              <a:extLst>
                <a:ext uri="{FF2B5EF4-FFF2-40B4-BE49-F238E27FC236}">
                  <a16:creationId xmlns:a16="http://schemas.microsoft.com/office/drawing/2014/main" id="{2A33922E-7C5C-4452-823D-08223F10571F}"/>
                </a:ext>
              </a:extLst>
            </p:cNvPr>
            <p:cNvGrpSpPr/>
            <p:nvPr/>
          </p:nvGrpSpPr>
          <p:grpSpPr>
            <a:xfrm>
              <a:off x="6877823" y="2981768"/>
              <a:ext cx="898581" cy="2685093"/>
              <a:chOff x="6125069" y="3378167"/>
              <a:chExt cx="401637" cy="1200151"/>
            </a:xfrm>
            <a:grpFill/>
          </p:grpSpPr>
          <p:sp>
            <p:nvSpPr>
              <p:cNvPr id="178" name="Freeform 123">
                <a:extLst>
                  <a:ext uri="{FF2B5EF4-FFF2-40B4-BE49-F238E27FC236}">
                    <a16:creationId xmlns:a16="http://schemas.microsoft.com/office/drawing/2014/main" id="{6F69D973-569D-49E2-8C17-18B9F5BA372E}"/>
                  </a:ext>
                </a:extLst>
              </p:cNvPr>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79" name="Freeform 124">
                <a:extLst>
                  <a:ext uri="{FF2B5EF4-FFF2-40B4-BE49-F238E27FC236}">
                    <a16:creationId xmlns:a16="http://schemas.microsoft.com/office/drawing/2014/main" id="{D622AA37-6A0A-4AAC-B0D1-8978960CF2CC}"/>
                  </a:ext>
                </a:extLst>
              </p:cNvPr>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180" name="Group 179">
                <a:extLst>
                  <a:ext uri="{FF2B5EF4-FFF2-40B4-BE49-F238E27FC236}">
                    <a16:creationId xmlns:a16="http://schemas.microsoft.com/office/drawing/2014/main" id="{38501FB9-A808-4212-A6DC-7D175FA8EA58}"/>
                  </a:ext>
                </a:extLst>
              </p:cNvPr>
              <p:cNvGrpSpPr/>
              <p:nvPr/>
            </p:nvGrpSpPr>
            <p:grpSpPr>
              <a:xfrm>
                <a:off x="6199681" y="3378167"/>
                <a:ext cx="327025" cy="1200151"/>
                <a:chOff x="6199681" y="3378167"/>
                <a:chExt cx="327025" cy="1200151"/>
              </a:xfrm>
              <a:grpFill/>
            </p:grpSpPr>
            <p:sp>
              <p:nvSpPr>
                <p:cNvPr id="181" name="Freeform 115">
                  <a:extLst>
                    <a:ext uri="{FF2B5EF4-FFF2-40B4-BE49-F238E27FC236}">
                      <a16:creationId xmlns:a16="http://schemas.microsoft.com/office/drawing/2014/main" id="{C90243A9-AFB2-42F6-9CF6-DAA11D982F86}"/>
                    </a:ext>
                  </a:extLst>
                </p:cNvPr>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2" name="Freeform 117">
                  <a:extLst>
                    <a:ext uri="{FF2B5EF4-FFF2-40B4-BE49-F238E27FC236}">
                      <a16:creationId xmlns:a16="http://schemas.microsoft.com/office/drawing/2014/main" id="{885BB759-B4CF-47B3-9540-8695D7202B49}"/>
                    </a:ext>
                  </a:extLst>
                </p:cNvPr>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3" name="Freeform 118">
                  <a:extLst>
                    <a:ext uri="{FF2B5EF4-FFF2-40B4-BE49-F238E27FC236}">
                      <a16:creationId xmlns:a16="http://schemas.microsoft.com/office/drawing/2014/main" id="{8BCDDD86-1117-4AEB-A8FF-337CBDE9715F}"/>
                    </a:ext>
                  </a:extLst>
                </p:cNvPr>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4" name="Freeform 119">
                  <a:extLst>
                    <a:ext uri="{FF2B5EF4-FFF2-40B4-BE49-F238E27FC236}">
                      <a16:creationId xmlns:a16="http://schemas.microsoft.com/office/drawing/2014/main" id="{BEB5BE7A-74A0-42C5-AB85-026F0F4854AD}"/>
                    </a:ext>
                  </a:extLst>
                </p:cNvPr>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5" name="Freeform 120">
                  <a:extLst>
                    <a:ext uri="{FF2B5EF4-FFF2-40B4-BE49-F238E27FC236}">
                      <a16:creationId xmlns:a16="http://schemas.microsoft.com/office/drawing/2014/main" id="{8F71D927-5240-402B-9DBE-D77F3EBFC1B0}"/>
                    </a:ext>
                  </a:extLst>
                </p:cNvPr>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6" name="Freeform 121">
                  <a:extLst>
                    <a:ext uri="{FF2B5EF4-FFF2-40B4-BE49-F238E27FC236}">
                      <a16:creationId xmlns:a16="http://schemas.microsoft.com/office/drawing/2014/main" id="{C3751B34-FE9D-44CF-9F2B-E669FEFA6350}"/>
                    </a:ext>
                  </a:extLst>
                </p:cNvPr>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7" name="Freeform 122">
                  <a:extLst>
                    <a:ext uri="{FF2B5EF4-FFF2-40B4-BE49-F238E27FC236}">
                      <a16:creationId xmlns:a16="http://schemas.microsoft.com/office/drawing/2014/main" id="{001842E0-F641-45FE-993D-D4677F6D588F}"/>
                    </a:ext>
                  </a:extLst>
                </p:cNvPr>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8" name="Freeform 125">
                  <a:extLst>
                    <a:ext uri="{FF2B5EF4-FFF2-40B4-BE49-F238E27FC236}">
                      <a16:creationId xmlns:a16="http://schemas.microsoft.com/office/drawing/2014/main" id="{68273AB6-556E-42B5-BFE3-E77170E224B6}"/>
                    </a:ext>
                  </a:extLst>
                </p:cNvPr>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89" name="Freeform 126">
                  <a:extLst>
                    <a:ext uri="{FF2B5EF4-FFF2-40B4-BE49-F238E27FC236}">
                      <a16:creationId xmlns:a16="http://schemas.microsoft.com/office/drawing/2014/main" id="{2D7E3940-C652-42DA-BFD0-B1BD67779B65}"/>
                    </a:ext>
                  </a:extLst>
                </p:cNvPr>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0" name="Freeform 127">
                  <a:extLst>
                    <a:ext uri="{FF2B5EF4-FFF2-40B4-BE49-F238E27FC236}">
                      <a16:creationId xmlns:a16="http://schemas.microsoft.com/office/drawing/2014/main" id="{A72D44B5-3420-48B0-84E7-10C91F9E0146}"/>
                    </a:ext>
                  </a:extLst>
                </p:cNvPr>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1" name="Freeform 128">
                  <a:extLst>
                    <a:ext uri="{FF2B5EF4-FFF2-40B4-BE49-F238E27FC236}">
                      <a16:creationId xmlns:a16="http://schemas.microsoft.com/office/drawing/2014/main" id="{A69CE35D-FD1F-4A5F-898D-FCD5B7A4DA50}"/>
                    </a:ext>
                  </a:extLst>
                </p:cNvPr>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2" name="Freeform 129">
                  <a:extLst>
                    <a:ext uri="{FF2B5EF4-FFF2-40B4-BE49-F238E27FC236}">
                      <a16:creationId xmlns:a16="http://schemas.microsoft.com/office/drawing/2014/main" id="{8CEA47C1-4809-4AE5-BD33-8D95B4359D91}"/>
                    </a:ext>
                  </a:extLst>
                </p:cNvPr>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3" name="Freeform 130">
                  <a:extLst>
                    <a:ext uri="{FF2B5EF4-FFF2-40B4-BE49-F238E27FC236}">
                      <a16:creationId xmlns:a16="http://schemas.microsoft.com/office/drawing/2014/main" id="{4E26C0CE-8D33-45C4-92F5-79DF8027B119}"/>
                    </a:ext>
                  </a:extLst>
                </p:cNvPr>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4" name="Freeform 131">
                  <a:extLst>
                    <a:ext uri="{FF2B5EF4-FFF2-40B4-BE49-F238E27FC236}">
                      <a16:creationId xmlns:a16="http://schemas.microsoft.com/office/drawing/2014/main" id="{F06F8F23-6CAF-4D9F-A660-FF3186F43DE2}"/>
                    </a:ext>
                  </a:extLst>
                </p:cNvPr>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5" name="Freeform 132">
                  <a:extLst>
                    <a:ext uri="{FF2B5EF4-FFF2-40B4-BE49-F238E27FC236}">
                      <a16:creationId xmlns:a16="http://schemas.microsoft.com/office/drawing/2014/main" id="{22A4EEA5-6D05-4CD9-B20E-83ECE257D302}"/>
                    </a:ext>
                  </a:extLst>
                </p:cNvPr>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6" name="Freeform 133">
                  <a:extLst>
                    <a:ext uri="{FF2B5EF4-FFF2-40B4-BE49-F238E27FC236}">
                      <a16:creationId xmlns:a16="http://schemas.microsoft.com/office/drawing/2014/main" id="{7005AD4B-5A25-4667-8004-A563A4AE438E}"/>
                    </a:ext>
                  </a:extLst>
                </p:cNvPr>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7" name="Freeform 134">
                  <a:extLst>
                    <a:ext uri="{FF2B5EF4-FFF2-40B4-BE49-F238E27FC236}">
                      <a16:creationId xmlns:a16="http://schemas.microsoft.com/office/drawing/2014/main" id="{77E7537C-48A8-448F-8E93-86756EB03236}"/>
                    </a:ext>
                  </a:extLst>
                </p:cNvPr>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8" name="Freeform 135">
                  <a:extLst>
                    <a:ext uri="{FF2B5EF4-FFF2-40B4-BE49-F238E27FC236}">
                      <a16:creationId xmlns:a16="http://schemas.microsoft.com/office/drawing/2014/main" id="{B9983435-CC01-45BC-B6F3-E321E3959698}"/>
                    </a:ext>
                  </a:extLst>
                </p:cNvPr>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199" name="Freeform 136">
                  <a:extLst>
                    <a:ext uri="{FF2B5EF4-FFF2-40B4-BE49-F238E27FC236}">
                      <a16:creationId xmlns:a16="http://schemas.microsoft.com/office/drawing/2014/main" id="{66D212B5-9C83-403E-8529-B4DA274CD94A}"/>
                    </a:ext>
                  </a:extLst>
                </p:cNvPr>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0" name="Freeform 137">
                  <a:extLst>
                    <a:ext uri="{FF2B5EF4-FFF2-40B4-BE49-F238E27FC236}">
                      <a16:creationId xmlns:a16="http://schemas.microsoft.com/office/drawing/2014/main" id="{1D1D381F-8077-491C-B7EB-198CF2CDC425}"/>
                    </a:ext>
                  </a:extLst>
                </p:cNvPr>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1" name="Freeform 138">
                  <a:extLst>
                    <a:ext uri="{FF2B5EF4-FFF2-40B4-BE49-F238E27FC236}">
                      <a16:creationId xmlns:a16="http://schemas.microsoft.com/office/drawing/2014/main" id="{36ADA30F-9196-487C-BC48-3200D51A6D47}"/>
                    </a:ext>
                  </a:extLst>
                </p:cNvPr>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2" name="Oval 170">
                  <a:extLst>
                    <a:ext uri="{FF2B5EF4-FFF2-40B4-BE49-F238E27FC236}">
                      <a16:creationId xmlns:a16="http://schemas.microsoft.com/office/drawing/2014/main" id="{3643C09D-6289-48C0-B45C-851BE83B579C}"/>
                    </a:ext>
                  </a:extLst>
                </p:cNvPr>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3" name="Oval 171">
                  <a:extLst>
                    <a:ext uri="{FF2B5EF4-FFF2-40B4-BE49-F238E27FC236}">
                      <a16:creationId xmlns:a16="http://schemas.microsoft.com/office/drawing/2014/main" id="{76D1ABCD-D87D-4BD0-921A-3D999355E411}"/>
                    </a:ext>
                  </a:extLst>
                </p:cNvPr>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204" name="Group 203">
            <a:extLst>
              <a:ext uri="{FF2B5EF4-FFF2-40B4-BE49-F238E27FC236}">
                <a16:creationId xmlns:a16="http://schemas.microsoft.com/office/drawing/2014/main" id="{3C338CA8-0FDC-4FB7-B26B-FE33F66B6F77}"/>
              </a:ext>
            </a:extLst>
          </p:cNvPr>
          <p:cNvGrpSpPr/>
          <p:nvPr/>
        </p:nvGrpSpPr>
        <p:grpSpPr>
          <a:xfrm>
            <a:off x="2377670" y="3684069"/>
            <a:ext cx="1121826" cy="3020306"/>
            <a:chOff x="4763661" y="2954623"/>
            <a:chExt cx="1015788" cy="2734817"/>
          </a:xfrm>
          <a:solidFill>
            <a:schemeClr val="accent4">
              <a:lumMod val="75000"/>
            </a:schemeClr>
          </a:solidFill>
        </p:grpSpPr>
        <p:sp>
          <p:nvSpPr>
            <p:cNvPr id="205" name="Rectangle 3">
              <a:extLst>
                <a:ext uri="{FF2B5EF4-FFF2-40B4-BE49-F238E27FC236}">
                  <a16:creationId xmlns:a16="http://schemas.microsoft.com/office/drawing/2014/main" id="{DDA036E5-1FBC-40BA-BEC6-28579DA259F7}"/>
                </a:ext>
              </a:extLst>
            </p:cNvPr>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11F130AD-E2DC-41D1-A0BA-7A554071CBCB}"/>
                </a:ext>
              </a:extLst>
            </p:cNvPr>
            <p:cNvGrpSpPr/>
            <p:nvPr/>
          </p:nvGrpSpPr>
          <p:grpSpPr>
            <a:xfrm>
              <a:off x="4763661" y="2954623"/>
              <a:ext cx="1015788" cy="2734817"/>
              <a:chOff x="5166219" y="3359117"/>
              <a:chExt cx="454025" cy="1222376"/>
            </a:xfrm>
            <a:grpFill/>
          </p:grpSpPr>
          <p:sp>
            <p:nvSpPr>
              <p:cNvPr id="207" name="Freeform 140">
                <a:extLst>
                  <a:ext uri="{FF2B5EF4-FFF2-40B4-BE49-F238E27FC236}">
                    <a16:creationId xmlns:a16="http://schemas.microsoft.com/office/drawing/2014/main" id="{5B911A54-71D8-46F3-BA1A-F34A2C9F0B6D}"/>
                  </a:ext>
                </a:extLst>
              </p:cNvPr>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8" name="Freeform 141">
                <a:extLst>
                  <a:ext uri="{FF2B5EF4-FFF2-40B4-BE49-F238E27FC236}">
                    <a16:creationId xmlns:a16="http://schemas.microsoft.com/office/drawing/2014/main" id="{FC944EB5-9B7A-437C-B1F8-79F58E1284EE}"/>
                  </a:ext>
                </a:extLst>
              </p:cNvPr>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09" name="Freeform 142">
                <a:extLst>
                  <a:ext uri="{FF2B5EF4-FFF2-40B4-BE49-F238E27FC236}">
                    <a16:creationId xmlns:a16="http://schemas.microsoft.com/office/drawing/2014/main" id="{21CF9170-1638-484E-958B-175B313EB061}"/>
                  </a:ext>
                </a:extLst>
              </p:cNvPr>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0" name="Freeform 143">
                <a:extLst>
                  <a:ext uri="{FF2B5EF4-FFF2-40B4-BE49-F238E27FC236}">
                    <a16:creationId xmlns:a16="http://schemas.microsoft.com/office/drawing/2014/main" id="{78CB82A9-B0B5-4250-AAF3-D53CC3803A82}"/>
                  </a:ext>
                </a:extLst>
              </p:cNvPr>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1" name="Freeform 144">
                <a:extLst>
                  <a:ext uri="{FF2B5EF4-FFF2-40B4-BE49-F238E27FC236}">
                    <a16:creationId xmlns:a16="http://schemas.microsoft.com/office/drawing/2014/main" id="{3C5754E6-6069-44F2-B224-1D9C740FBFF9}"/>
                  </a:ext>
                </a:extLst>
              </p:cNvPr>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2" name="Freeform 145">
                <a:extLst>
                  <a:ext uri="{FF2B5EF4-FFF2-40B4-BE49-F238E27FC236}">
                    <a16:creationId xmlns:a16="http://schemas.microsoft.com/office/drawing/2014/main" id="{8B3A0B3A-4C24-4066-854F-AAC7E6BFE6AA}"/>
                  </a:ext>
                </a:extLst>
              </p:cNvPr>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3" name="Freeform 146">
                <a:extLst>
                  <a:ext uri="{FF2B5EF4-FFF2-40B4-BE49-F238E27FC236}">
                    <a16:creationId xmlns:a16="http://schemas.microsoft.com/office/drawing/2014/main" id="{B386C85A-E1FD-4911-9C04-5D93B42BEABF}"/>
                  </a:ext>
                </a:extLst>
              </p:cNvPr>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4" name="Freeform 147">
                <a:extLst>
                  <a:ext uri="{FF2B5EF4-FFF2-40B4-BE49-F238E27FC236}">
                    <a16:creationId xmlns:a16="http://schemas.microsoft.com/office/drawing/2014/main" id="{163D9C4A-FE11-4C4E-BD2D-452B489D0669}"/>
                  </a:ext>
                </a:extLst>
              </p:cNvPr>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5" name="Freeform 148">
                <a:extLst>
                  <a:ext uri="{FF2B5EF4-FFF2-40B4-BE49-F238E27FC236}">
                    <a16:creationId xmlns:a16="http://schemas.microsoft.com/office/drawing/2014/main" id="{FB5A62BF-87EC-4497-B5B4-90FD9D26863F}"/>
                  </a:ext>
                </a:extLst>
              </p:cNvPr>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6" name="Freeform 149">
                <a:extLst>
                  <a:ext uri="{FF2B5EF4-FFF2-40B4-BE49-F238E27FC236}">
                    <a16:creationId xmlns:a16="http://schemas.microsoft.com/office/drawing/2014/main" id="{6A0794F2-DF88-443D-A1FB-F1FE5D225493}"/>
                  </a:ext>
                </a:extLst>
              </p:cNvPr>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7" name="Freeform 150">
                <a:extLst>
                  <a:ext uri="{FF2B5EF4-FFF2-40B4-BE49-F238E27FC236}">
                    <a16:creationId xmlns:a16="http://schemas.microsoft.com/office/drawing/2014/main" id="{EAB147F5-5972-44DF-8749-63B04C75B4FA}"/>
                  </a:ext>
                </a:extLst>
              </p:cNvPr>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8" name="Freeform 151">
                <a:extLst>
                  <a:ext uri="{FF2B5EF4-FFF2-40B4-BE49-F238E27FC236}">
                    <a16:creationId xmlns:a16="http://schemas.microsoft.com/office/drawing/2014/main" id="{BE3347EF-E9BA-45A4-9D98-CEDC22AD3B95}"/>
                  </a:ext>
                </a:extLst>
              </p:cNvPr>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19" name="Freeform 152">
                <a:extLst>
                  <a:ext uri="{FF2B5EF4-FFF2-40B4-BE49-F238E27FC236}">
                    <a16:creationId xmlns:a16="http://schemas.microsoft.com/office/drawing/2014/main" id="{1193D149-2BCB-43EE-A21E-65C04718EE1F}"/>
                  </a:ext>
                </a:extLst>
              </p:cNvPr>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0" name="Freeform 153">
                <a:extLst>
                  <a:ext uri="{FF2B5EF4-FFF2-40B4-BE49-F238E27FC236}">
                    <a16:creationId xmlns:a16="http://schemas.microsoft.com/office/drawing/2014/main" id="{82835E3A-A32E-4747-B0DE-C53F64C09271}"/>
                  </a:ext>
                </a:extLst>
              </p:cNvPr>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1" name="Freeform 154">
                <a:extLst>
                  <a:ext uri="{FF2B5EF4-FFF2-40B4-BE49-F238E27FC236}">
                    <a16:creationId xmlns:a16="http://schemas.microsoft.com/office/drawing/2014/main" id="{CB781FBF-F33C-4919-B31D-A75D7C19F5E6}"/>
                  </a:ext>
                </a:extLst>
              </p:cNvPr>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2" name="Freeform 155">
                <a:extLst>
                  <a:ext uri="{FF2B5EF4-FFF2-40B4-BE49-F238E27FC236}">
                    <a16:creationId xmlns:a16="http://schemas.microsoft.com/office/drawing/2014/main" id="{E8FB4B83-FFB8-4B86-8BED-12C060CE3906}"/>
                  </a:ext>
                </a:extLst>
              </p:cNvPr>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3" name="Freeform 156">
                <a:extLst>
                  <a:ext uri="{FF2B5EF4-FFF2-40B4-BE49-F238E27FC236}">
                    <a16:creationId xmlns:a16="http://schemas.microsoft.com/office/drawing/2014/main" id="{50186B9E-1EA6-49C5-8211-7069F0A678AB}"/>
                  </a:ext>
                </a:extLst>
              </p:cNvPr>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4" name="Freeform 157">
                <a:extLst>
                  <a:ext uri="{FF2B5EF4-FFF2-40B4-BE49-F238E27FC236}">
                    <a16:creationId xmlns:a16="http://schemas.microsoft.com/office/drawing/2014/main" id="{14B3AC90-4F1F-4902-8915-51669FA10ECC}"/>
                  </a:ext>
                </a:extLst>
              </p:cNvPr>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5" name="Freeform 158">
                <a:extLst>
                  <a:ext uri="{FF2B5EF4-FFF2-40B4-BE49-F238E27FC236}">
                    <a16:creationId xmlns:a16="http://schemas.microsoft.com/office/drawing/2014/main" id="{9225A508-3D21-4840-B084-1B3576FBCF5A}"/>
                  </a:ext>
                </a:extLst>
              </p:cNvPr>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6" name="Freeform 159">
                <a:extLst>
                  <a:ext uri="{FF2B5EF4-FFF2-40B4-BE49-F238E27FC236}">
                    <a16:creationId xmlns:a16="http://schemas.microsoft.com/office/drawing/2014/main" id="{CCAB301B-3F90-4869-BDAC-7C1DDE66BD25}"/>
                  </a:ext>
                </a:extLst>
              </p:cNvPr>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7" name="Freeform 160">
                <a:extLst>
                  <a:ext uri="{FF2B5EF4-FFF2-40B4-BE49-F238E27FC236}">
                    <a16:creationId xmlns:a16="http://schemas.microsoft.com/office/drawing/2014/main" id="{7878782D-2977-45A7-B8E4-1607EEF1BF3A}"/>
                  </a:ext>
                </a:extLst>
              </p:cNvPr>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8" name="Freeform 161">
                <a:extLst>
                  <a:ext uri="{FF2B5EF4-FFF2-40B4-BE49-F238E27FC236}">
                    <a16:creationId xmlns:a16="http://schemas.microsoft.com/office/drawing/2014/main" id="{0087BA5E-5DBB-44EE-9841-CAF859325BEE}"/>
                  </a:ext>
                </a:extLst>
              </p:cNvPr>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29" name="Freeform 162">
                <a:extLst>
                  <a:ext uri="{FF2B5EF4-FFF2-40B4-BE49-F238E27FC236}">
                    <a16:creationId xmlns:a16="http://schemas.microsoft.com/office/drawing/2014/main" id="{19A8988A-235B-4BD5-9CDA-8AC7DF45FEC0}"/>
                  </a:ext>
                </a:extLst>
              </p:cNvPr>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30" name="Freeform 163">
                <a:extLst>
                  <a:ext uri="{FF2B5EF4-FFF2-40B4-BE49-F238E27FC236}">
                    <a16:creationId xmlns:a16="http://schemas.microsoft.com/office/drawing/2014/main" id="{B0C272C3-6DB6-4F02-851E-D605EE0055F6}"/>
                  </a:ext>
                </a:extLst>
              </p:cNvPr>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31" name="Freeform 164">
                <a:extLst>
                  <a:ext uri="{FF2B5EF4-FFF2-40B4-BE49-F238E27FC236}">
                    <a16:creationId xmlns:a16="http://schemas.microsoft.com/office/drawing/2014/main" id="{F805D053-0FBD-4E14-A98F-970C9820F59A}"/>
                  </a:ext>
                </a:extLst>
              </p:cNvPr>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32" name="Freeform 165">
                <a:extLst>
                  <a:ext uri="{FF2B5EF4-FFF2-40B4-BE49-F238E27FC236}">
                    <a16:creationId xmlns:a16="http://schemas.microsoft.com/office/drawing/2014/main" id="{BB525700-0C80-457F-8D28-420010934524}"/>
                  </a:ext>
                </a:extLst>
              </p:cNvPr>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sp>
        <p:nvSpPr>
          <p:cNvPr id="233" name="Freeform 111">
            <a:extLst>
              <a:ext uri="{FF2B5EF4-FFF2-40B4-BE49-F238E27FC236}">
                <a16:creationId xmlns:a16="http://schemas.microsoft.com/office/drawing/2014/main" id="{1DCAA4A8-4974-4D51-A14B-DBC403414F0B}"/>
              </a:ext>
            </a:extLst>
          </p:cNvPr>
          <p:cNvSpPr>
            <a:spLocks/>
          </p:cNvSpPr>
          <p:nvPr/>
        </p:nvSpPr>
        <p:spPr bwMode="auto">
          <a:xfrm>
            <a:off x="6143548" y="3752168"/>
            <a:ext cx="1287719" cy="2913850"/>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34" name="Freeform 113">
            <a:extLst>
              <a:ext uri="{FF2B5EF4-FFF2-40B4-BE49-F238E27FC236}">
                <a16:creationId xmlns:a16="http://schemas.microsoft.com/office/drawing/2014/main" id="{34C93AA1-0799-471F-B964-58911079BE8F}"/>
              </a:ext>
            </a:extLst>
          </p:cNvPr>
          <p:cNvSpPr>
            <a:spLocks/>
          </p:cNvSpPr>
          <p:nvPr/>
        </p:nvSpPr>
        <p:spPr bwMode="auto">
          <a:xfrm>
            <a:off x="5429392" y="3505021"/>
            <a:ext cx="979089" cy="292794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235" name="Group 234">
            <a:extLst>
              <a:ext uri="{FF2B5EF4-FFF2-40B4-BE49-F238E27FC236}">
                <a16:creationId xmlns:a16="http://schemas.microsoft.com/office/drawing/2014/main" id="{B5074FA4-106E-4527-AD3C-29408A3DBD1D}"/>
              </a:ext>
            </a:extLst>
          </p:cNvPr>
          <p:cNvGrpSpPr/>
          <p:nvPr/>
        </p:nvGrpSpPr>
        <p:grpSpPr>
          <a:xfrm>
            <a:off x="3422242" y="3207446"/>
            <a:ext cx="1234892" cy="3324712"/>
            <a:chOff x="4763661" y="2954623"/>
            <a:chExt cx="1015788" cy="2734817"/>
          </a:xfrm>
        </p:grpSpPr>
        <p:sp>
          <p:nvSpPr>
            <p:cNvPr id="236" name="Rectangle 3">
              <a:extLst>
                <a:ext uri="{FF2B5EF4-FFF2-40B4-BE49-F238E27FC236}">
                  <a16:creationId xmlns:a16="http://schemas.microsoft.com/office/drawing/2014/main" id="{7579E6B8-D9D1-4E1C-A7AE-7EBE816A71C2}"/>
                </a:ext>
              </a:extLst>
            </p:cNvPr>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9487FFB8-B853-4E3E-8A6E-281040BDE173}"/>
                </a:ext>
              </a:extLst>
            </p:cNvPr>
            <p:cNvGrpSpPr/>
            <p:nvPr/>
          </p:nvGrpSpPr>
          <p:grpSpPr>
            <a:xfrm>
              <a:off x="4763661" y="2954623"/>
              <a:ext cx="1015788" cy="2734817"/>
              <a:chOff x="5166219" y="3359117"/>
              <a:chExt cx="454025" cy="1222376"/>
            </a:xfrm>
          </p:grpSpPr>
          <p:sp>
            <p:nvSpPr>
              <p:cNvPr id="238" name="Freeform 140">
                <a:extLst>
                  <a:ext uri="{FF2B5EF4-FFF2-40B4-BE49-F238E27FC236}">
                    <a16:creationId xmlns:a16="http://schemas.microsoft.com/office/drawing/2014/main" id="{A0F4153D-6394-4A5E-9028-A5C8370A1258}"/>
                  </a:ext>
                </a:extLst>
              </p:cNvPr>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39" name="Freeform 141">
                <a:extLst>
                  <a:ext uri="{FF2B5EF4-FFF2-40B4-BE49-F238E27FC236}">
                    <a16:creationId xmlns:a16="http://schemas.microsoft.com/office/drawing/2014/main" id="{EC9C607B-71B5-4A9F-92D4-122879B10061}"/>
                  </a:ext>
                </a:extLst>
              </p:cNvPr>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0" name="Freeform 142">
                <a:extLst>
                  <a:ext uri="{FF2B5EF4-FFF2-40B4-BE49-F238E27FC236}">
                    <a16:creationId xmlns:a16="http://schemas.microsoft.com/office/drawing/2014/main" id="{5A9C9680-BEA3-4B63-A60B-CDE4667C3C2C}"/>
                  </a:ext>
                </a:extLst>
              </p:cNvPr>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1" name="Freeform 143">
                <a:extLst>
                  <a:ext uri="{FF2B5EF4-FFF2-40B4-BE49-F238E27FC236}">
                    <a16:creationId xmlns:a16="http://schemas.microsoft.com/office/drawing/2014/main" id="{C22460EF-0312-4A59-AEC0-7CED2A48FF85}"/>
                  </a:ext>
                </a:extLst>
              </p:cNvPr>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2" name="Freeform 144">
                <a:extLst>
                  <a:ext uri="{FF2B5EF4-FFF2-40B4-BE49-F238E27FC236}">
                    <a16:creationId xmlns:a16="http://schemas.microsoft.com/office/drawing/2014/main" id="{6D78086F-5761-4303-AC19-362DA0068CBA}"/>
                  </a:ext>
                </a:extLst>
              </p:cNvPr>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3" name="Freeform 145">
                <a:extLst>
                  <a:ext uri="{FF2B5EF4-FFF2-40B4-BE49-F238E27FC236}">
                    <a16:creationId xmlns:a16="http://schemas.microsoft.com/office/drawing/2014/main" id="{DE409E09-D44D-47F6-839C-8F10F818F7AC}"/>
                  </a:ext>
                </a:extLst>
              </p:cNvPr>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4" name="Freeform 146">
                <a:extLst>
                  <a:ext uri="{FF2B5EF4-FFF2-40B4-BE49-F238E27FC236}">
                    <a16:creationId xmlns:a16="http://schemas.microsoft.com/office/drawing/2014/main" id="{6E0B0858-921E-47A7-A84E-BD96C9561BF7}"/>
                  </a:ext>
                </a:extLst>
              </p:cNvPr>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5" name="Freeform 147">
                <a:extLst>
                  <a:ext uri="{FF2B5EF4-FFF2-40B4-BE49-F238E27FC236}">
                    <a16:creationId xmlns:a16="http://schemas.microsoft.com/office/drawing/2014/main" id="{D4B7FBCB-28FF-4EA6-B355-212E088C7C3A}"/>
                  </a:ext>
                </a:extLst>
              </p:cNvPr>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6" name="Freeform 148">
                <a:extLst>
                  <a:ext uri="{FF2B5EF4-FFF2-40B4-BE49-F238E27FC236}">
                    <a16:creationId xmlns:a16="http://schemas.microsoft.com/office/drawing/2014/main" id="{141554DD-A0B1-4EC6-9428-D64C919550F2}"/>
                  </a:ext>
                </a:extLst>
              </p:cNvPr>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7" name="Freeform 149">
                <a:extLst>
                  <a:ext uri="{FF2B5EF4-FFF2-40B4-BE49-F238E27FC236}">
                    <a16:creationId xmlns:a16="http://schemas.microsoft.com/office/drawing/2014/main" id="{BBA8D4BB-A683-437F-9BB1-DCA01BB4CBE7}"/>
                  </a:ext>
                </a:extLst>
              </p:cNvPr>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8" name="Freeform 150">
                <a:extLst>
                  <a:ext uri="{FF2B5EF4-FFF2-40B4-BE49-F238E27FC236}">
                    <a16:creationId xmlns:a16="http://schemas.microsoft.com/office/drawing/2014/main" id="{47EC4B6A-4A60-4F0C-B786-E43520CE2F55}"/>
                  </a:ext>
                </a:extLst>
              </p:cNvPr>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49" name="Freeform 151">
                <a:extLst>
                  <a:ext uri="{FF2B5EF4-FFF2-40B4-BE49-F238E27FC236}">
                    <a16:creationId xmlns:a16="http://schemas.microsoft.com/office/drawing/2014/main" id="{DE7FBBC0-BF1D-48B2-B768-4AD7743BBBB7}"/>
                  </a:ext>
                </a:extLst>
              </p:cNvPr>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0" name="Freeform 152">
                <a:extLst>
                  <a:ext uri="{FF2B5EF4-FFF2-40B4-BE49-F238E27FC236}">
                    <a16:creationId xmlns:a16="http://schemas.microsoft.com/office/drawing/2014/main" id="{C4A1F750-5C9E-4235-8CA6-C5405D946D04}"/>
                  </a:ext>
                </a:extLst>
              </p:cNvPr>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1" name="Freeform 153">
                <a:extLst>
                  <a:ext uri="{FF2B5EF4-FFF2-40B4-BE49-F238E27FC236}">
                    <a16:creationId xmlns:a16="http://schemas.microsoft.com/office/drawing/2014/main" id="{8C62CDDC-2266-4030-97C8-F7B53A03A227}"/>
                  </a:ext>
                </a:extLst>
              </p:cNvPr>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2" name="Freeform 154">
                <a:extLst>
                  <a:ext uri="{FF2B5EF4-FFF2-40B4-BE49-F238E27FC236}">
                    <a16:creationId xmlns:a16="http://schemas.microsoft.com/office/drawing/2014/main" id="{55178E27-90E8-434E-ADAE-DFB34E1C3D3E}"/>
                  </a:ext>
                </a:extLst>
              </p:cNvPr>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3" name="Freeform 155">
                <a:extLst>
                  <a:ext uri="{FF2B5EF4-FFF2-40B4-BE49-F238E27FC236}">
                    <a16:creationId xmlns:a16="http://schemas.microsoft.com/office/drawing/2014/main" id="{C552143A-0156-4B39-9BD8-65A0D12C9466}"/>
                  </a:ext>
                </a:extLst>
              </p:cNvPr>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4" name="Freeform 156">
                <a:extLst>
                  <a:ext uri="{FF2B5EF4-FFF2-40B4-BE49-F238E27FC236}">
                    <a16:creationId xmlns:a16="http://schemas.microsoft.com/office/drawing/2014/main" id="{D50DF511-2CFD-4C3A-987B-3638835746C0}"/>
                  </a:ext>
                </a:extLst>
              </p:cNvPr>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5" name="Freeform 157">
                <a:extLst>
                  <a:ext uri="{FF2B5EF4-FFF2-40B4-BE49-F238E27FC236}">
                    <a16:creationId xmlns:a16="http://schemas.microsoft.com/office/drawing/2014/main" id="{A35CE667-D05C-4F28-9B8F-08A1E2CC9929}"/>
                  </a:ext>
                </a:extLst>
              </p:cNvPr>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6" name="Freeform 158">
                <a:extLst>
                  <a:ext uri="{FF2B5EF4-FFF2-40B4-BE49-F238E27FC236}">
                    <a16:creationId xmlns:a16="http://schemas.microsoft.com/office/drawing/2014/main" id="{697C73EE-69E2-4A75-9BC5-0AA9CC4478C1}"/>
                  </a:ext>
                </a:extLst>
              </p:cNvPr>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7" name="Freeform 159">
                <a:extLst>
                  <a:ext uri="{FF2B5EF4-FFF2-40B4-BE49-F238E27FC236}">
                    <a16:creationId xmlns:a16="http://schemas.microsoft.com/office/drawing/2014/main" id="{554809E1-B6B4-41C2-A345-5E88740F402F}"/>
                  </a:ext>
                </a:extLst>
              </p:cNvPr>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8" name="Freeform 160">
                <a:extLst>
                  <a:ext uri="{FF2B5EF4-FFF2-40B4-BE49-F238E27FC236}">
                    <a16:creationId xmlns:a16="http://schemas.microsoft.com/office/drawing/2014/main" id="{AFBB3882-C064-48A3-8444-E68195DF5EB4}"/>
                  </a:ext>
                </a:extLst>
              </p:cNvPr>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59" name="Freeform 161">
                <a:extLst>
                  <a:ext uri="{FF2B5EF4-FFF2-40B4-BE49-F238E27FC236}">
                    <a16:creationId xmlns:a16="http://schemas.microsoft.com/office/drawing/2014/main" id="{A47E44F1-C40A-4745-8799-4250AF95AFD4}"/>
                  </a:ext>
                </a:extLst>
              </p:cNvPr>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0" name="Freeform 162">
                <a:extLst>
                  <a:ext uri="{FF2B5EF4-FFF2-40B4-BE49-F238E27FC236}">
                    <a16:creationId xmlns:a16="http://schemas.microsoft.com/office/drawing/2014/main" id="{8BB1829A-877C-4622-B354-8F44D3E93C46}"/>
                  </a:ext>
                </a:extLst>
              </p:cNvPr>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1" name="Freeform 163">
                <a:extLst>
                  <a:ext uri="{FF2B5EF4-FFF2-40B4-BE49-F238E27FC236}">
                    <a16:creationId xmlns:a16="http://schemas.microsoft.com/office/drawing/2014/main" id="{0E7282AD-29F4-47B3-AA87-76531715B1E9}"/>
                  </a:ext>
                </a:extLst>
              </p:cNvPr>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2" name="Freeform 164">
                <a:extLst>
                  <a:ext uri="{FF2B5EF4-FFF2-40B4-BE49-F238E27FC236}">
                    <a16:creationId xmlns:a16="http://schemas.microsoft.com/office/drawing/2014/main" id="{24178F87-0FBC-4590-97E7-2BD491A4EDD8}"/>
                  </a:ext>
                </a:extLst>
              </p:cNvPr>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3" name="Freeform 165">
                <a:extLst>
                  <a:ext uri="{FF2B5EF4-FFF2-40B4-BE49-F238E27FC236}">
                    <a16:creationId xmlns:a16="http://schemas.microsoft.com/office/drawing/2014/main" id="{417A79CE-E0A9-4F35-B3A6-F239AE5FE6D1}"/>
                  </a:ext>
                </a:extLst>
              </p:cNvPr>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nvGrpSpPr>
          <p:cNvPr id="264" name="Group 263">
            <a:extLst>
              <a:ext uri="{FF2B5EF4-FFF2-40B4-BE49-F238E27FC236}">
                <a16:creationId xmlns:a16="http://schemas.microsoft.com/office/drawing/2014/main" id="{C42A5DB1-BD2B-49AF-B990-88C50CB2D440}"/>
              </a:ext>
            </a:extLst>
          </p:cNvPr>
          <p:cNvGrpSpPr/>
          <p:nvPr/>
        </p:nvGrpSpPr>
        <p:grpSpPr>
          <a:xfrm>
            <a:off x="4700788" y="3066620"/>
            <a:ext cx="1239208" cy="3428339"/>
            <a:chOff x="5648819" y="3317842"/>
            <a:chExt cx="455612" cy="1260476"/>
          </a:xfrm>
        </p:grpSpPr>
        <p:sp>
          <p:nvSpPr>
            <p:cNvPr id="265" name="Freeform 110">
              <a:extLst>
                <a:ext uri="{FF2B5EF4-FFF2-40B4-BE49-F238E27FC236}">
                  <a16:creationId xmlns:a16="http://schemas.microsoft.com/office/drawing/2014/main" id="{B04A5C34-8612-42F8-84E3-11211FB33628}"/>
                </a:ext>
              </a:extLst>
            </p:cNvPr>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6" name="Freeform 96">
              <a:extLst>
                <a:ext uri="{FF2B5EF4-FFF2-40B4-BE49-F238E27FC236}">
                  <a16:creationId xmlns:a16="http://schemas.microsoft.com/office/drawing/2014/main" id="{968A136A-2FE8-494A-ADE2-723B2938407B}"/>
                </a:ext>
              </a:extLst>
            </p:cNvPr>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7" name="Freeform 97">
              <a:extLst>
                <a:ext uri="{FF2B5EF4-FFF2-40B4-BE49-F238E27FC236}">
                  <a16:creationId xmlns:a16="http://schemas.microsoft.com/office/drawing/2014/main" id="{C2258998-0572-4AF8-A91D-8469603E96D1}"/>
                </a:ext>
              </a:extLst>
            </p:cNvPr>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8" name="Freeform 98">
              <a:extLst>
                <a:ext uri="{FF2B5EF4-FFF2-40B4-BE49-F238E27FC236}">
                  <a16:creationId xmlns:a16="http://schemas.microsoft.com/office/drawing/2014/main" id="{585AEAED-83F9-4284-90D2-5007A79213C4}"/>
                </a:ext>
              </a:extLst>
            </p:cNvPr>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69" name="Freeform 99">
              <a:extLst>
                <a:ext uri="{FF2B5EF4-FFF2-40B4-BE49-F238E27FC236}">
                  <a16:creationId xmlns:a16="http://schemas.microsoft.com/office/drawing/2014/main" id="{EE71C4C7-EE66-47F7-A32E-AD8316360B1C}"/>
                </a:ext>
              </a:extLst>
            </p:cNvPr>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0" name="Freeform 100">
              <a:extLst>
                <a:ext uri="{FF2B5EF4-FFF2-40B4-BE49-F238E27FC236}">
                  <a16:creationId xmlns:a16="http://schemas.microsoft.com/office/drawing/2014/main" id="{EF033BD1-A04B-4166-A956-1EEEF7EE6884}"/>
                </a:ext>
              </a:extLst>
            </p:cNvPr>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1" name="Freeform 101">
              <a:extLst>
                <a:ext uri="{FF2B5EF4-FFF2-40B4-BE49-F238E27FC236}">
                  <a16:creationId xmlns:a16="http://schemas.microsoft.com/office/drawing/2014/main" id="{20EEF899-4C3F-4AC4-A262-03AF7BC1B555}"/>
                </a:ext>
              </a:extLst>
            </p:cNvPr>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2" name="Freeform 102">
              <a:extLst>
                <a:ext uri="{FF2B5EF4-FFF2-40B4-BE49-F238E27FC236}">
                  <a16:creationId xmlns:a16="http://schemas.microsoft.com/office/drawing/2014/main" id="{29D0AC47-3471-4618-8821-5626E5265562}"/>
                </a:ext>
              </a:extLst>
            </p:cNvPr>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3" name="Freeform 103">
              <a:extLst>
                <a:ext uri="{FF2B5EF4-FFF2-40B4-BE49-F238E27FC236}">
                  <a16:creationId xmlns:a16="http://schemas.microsoft.com/office/drawing/2014/main" id="{88FAE72C-E235-46B8-A90F-F0EA1FD1DE6B}"/>
                </a:ext>
              </a:extLst>
            </p:cNvPr>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4" name="Freeform 104">
              <a:extLst>
                <a:ext uri="{FF2B5EF4-FFF2-40B4-BE49-F238E27FC236}">
                  <a16:creationId xmlns:a16="http://schemas.microsoft.com/office/drawing/2014/main" id="{CE3CD4DD-78A9-4A4C-990B-8304DEE1A76C}"/>
                </a:ext>
              </a:extLst>
            </p:cNvPr>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5" name="Freeform 105">
              <a:extLst>
                <a:ext uri="{FF2B5EF4-FFF2-40B4-BE49-F238E27FC236}">
                  <a16:creationId xmlns:a16="http://schemas.microsoft.com/office/drawing/2014/main" id="{69898C34-3E56-4E56-ACE4-66F0EB966FFF}"/>
                </a:ext>
              </a:extLst>
            </p:cNvPr>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6" name="Freeform 106">
              <a:extLst>
                <a:ext uri="{FF2B5EF4-FFF2-40B4-BE49-F238E27FC236}">
                  <a16:creationId xmlns:a16="http://schemas.microsoft.com/office/drawing/2014/main" id="{A1A9EA73-5F4A-4792-B2EC-6A781652A208}"/>
                </a:ext>
              </a:extLst>
            </p:cNvPr>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7" name="Freeform 107">
              <a:extLst>
                <a:ext uri="{FF2B5EF4-FFF2-40B4-BE49-F238E27FC236}">
                  <a16:creationId xmlns:a16="http://schemas.microsoft.com/office/drawing/2014/main" id="{663B462B-7C5C-4638-98E1-164AFF88E1CD}"/>
                </a:ext>
              </a:extLst>
            </p:cNvPr>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8" name="Freeform 108">
              <a:extLst>
                <a:ext uri="{FF2B5EF4-FFF2-40B4-BE49-F238E27FC236}">
                  <a16:creationId xmlns:a16="http://schemas.microsoft.com/office/drawing/2014/main" id="{37592DC6-5A11-4D6D-9555-95FFB36BE33A}"/>
                </a:ext>
              </a:extLst>
            </p:cNvPr>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79" name="Freeform 109">
              <a:extLst>
                <a:ext uri="{FF2B5EF4-FFF2-40B4-BE49-F238E27FC236}">
                  <a16:creationId xmlns:a16="http://schemas.microsoft.com/office/drawing/2014/main" id="{516527FE-B6F3-490A-9E1B-837A30C7C3BA}"/>
                </a:ext>
              </a:extLst>
            </p:cNvPr>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0" name="Freeform 110">
              <a:extLst>
                <a:ext uri="{FF2B5EF4-FFF2-40B4-BE49-F238E27FC236}">
                  <a16:creationId xmlns:a16="http://schemas.microsoft.com/office/drawing/2014/main" id="{C2339302-091D-429A-B4BA-5668F9BF9B06}"/>
                </a:ext>
              </a:extLst>
            </p:cNvPr>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1" name="Freeform 111">
              <a:extLst>
                <a:ext uri="{FF2B5EF4-FFF2-40B4-BE49-F238E27FC236}">
                  <a16:creationId xmlns:a16="http://schemas.microsoft.com/office/drawing/2014/main" id="{43C7A085-BBC2-4A9B-B4A6-9A03161BB86F}"/>
                </a:ext>
              </a:extLst>
            </p:cNvPr>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2" name="Freeform 112">
              <a:extLst>
                <a:ext uri="{FF2B5EF4-FFF2-40B4-BE49-F238E27FC236}">
                  <a16:creationId xmlns:a16="http://schemas.microsoft.com/office/drawing/2014/main" id="{50AD0D93-B4EA-454D-A906-06308DBE5FF8}"/>
                </a:ext>
              </a:extLst>
            </p:cNvPr>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3" name="Freeform 113">
              <a:extLst>
                <a:ext uri="{FF2B5EF4-FFF2-40B4-BE49-F238E27FC236}">
                  <a16:creationId xmlns:a16="http://schemas.microsoft.com/office/drawing/2014/main" id="{01437823-1D9C-408B-B76A-A9233F288083}"/>
                </a:ext>
              </a:extLst>
            </p:cNvPr>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4" name="Freeform 114">
              <a:extLst>
                <a:ext uri="{FF2B5EF4-FFF2-40B4-BE49-F238E27FC236}">
                  <a16:creationId xmlns:a16="http://schemas.microsoft.com/office/drawing/2014/main" id="{AB78B5F2-46D4-4660-9FC3-DBED127087FC}"/>
                </a:ext>
              </a:extLst>
            </p:cNvPr>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5" name="Freeform 115">
              <a:extLst>
                <a:ext uri="{FF2B5EF4-FFF2-40B4-BE49-F238E27FC236}">
                  <a16:creationId xmlns:a16="http://schemas.microsoft.com/office/drawing/2014/main" id="{6448EE28-48D0-4CB0-AD92-9ABA3763FB93}"/>
                </a:ext>
              </a:extLst>
            </p:cNvPr>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6" name="Freeform 116">
              <a:extLst>
                <a:ext uri="{FF2B5EF4-FFF2-40B4-BE49-F238E27FC236}">
                  <a16:creationId xmlns:a16="http://schemas.microsoft.com/office/drawing/2014/main" id="{4EDF2BEC-67A9-48EC-BB5A-6AC09854128E}"/>
                </a:ext>
              </a:extLst>
            </p:cNvPr>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7" name="Freeform 117">
              <a:extLst>
                <a:ext uri="{FF2B5EF4-FFF2-40B4-BE49-F238E27FC236}">
                  <a16:creationId xmlns:a16="http://schemas.microsoft.com/office/drawing/2014/main" id="{72CD4F2A-AF4F-41F7-B1F2-EF2686B25A6E}"/>
                </a:ext>
              </a:extLst>
            </p:cNvPr>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8" name="Freeform 118">
              <a:extLst>
                <a:ext uri="{FF2B5EF4-FFF2-40B4-BE49-F238E27FC236}">
                  <a16:creationId xmlns:a16="http://schemas.microsoft.com/office/drawing/2014/main" id="{CBAE1DA3-B999-41F0-BFB6-DBD9E93350E5}"/>
                </a:ext>
              </a:extLst>
            </p:cNvPr>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89" name="Freeform 119">
              <a:extLst>
                <a:ext uri="{FF2B5EF4-FFF2-40B4-BE49-F238E27FC236}">
                  <a16:creationId xmlns:a16="http://schemas.microsoft.com/office/drawing/2014/main" id="{7D6A9BE5-50FD-4CC5-9495-E248ED49DC61}"/>
                </a:ext>
              </a:extLst>
            </p:cNvPr>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90" name="Freeform 120">
              <a:extLst>
                <a:ext uri="{FF2B5EF4-FFF2-40B4-BE49-F238E27FC236}">
                  <a16:creationId xmlns:a16="http://schemas.microsoft.com/office/drawing/2014/main" id="{1659F0B0-AA5B-4FC9-85D8-D6C02AA492AF}"/>
                </a:ext>
              </a:extLst>
            </p:cNvPr>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91" name="Freeform 121">
              <a:extLst>
                <a:ext uri="{FF2B5EF4-FFF2-40B4-BE49-F238E27FC236}">
                  <a16:creationId xmlns:a16="http://schemas.microsoft.com/office/drawing/2014/main" id="{7C8209D8-7301-4E6E-9444-EB39A91F5EBF}"/>
                </a:ext>
              </a:extLst>
            </p:cNvPr>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nvGrpSpPr>
          <p:cNvPr id="292" name="Group 291">
            <a:extLst>
              <a:ext uri="{FF2B5EF4-FFF2-40B4-BE49-F238E27FC236}">
                <a16:creationId xmlns:a16="http://schemas.microsoft.com/office/drawing/2014/main" id="{7222EAD9-BE3F-4191-81B6-F10DF4FC692D}"/>
              </a:ext>
            </a:extLst>
          </p:cNvPr>
          <p:cNvGrpSpPr/>
          <p:nvPr/>
        </p:nvGrpSpPr>
        <p:grpSpPr>
          <a:xfrm>
            <a:off x="4160105" y="3156112"/>
            <a:ext cx="1129812" cy="3376048"/>
            <a:chOff x="6877823" y="2981768"/>
            <a:chExt cx="898581" cy="2685093"/>
          </a:xfrm>
        </p:grpSpPr>
        <p:sp>
          <p:nvSpPr>
            <p:cNvPr id="293" name="Rectangle 3">
              <a:extLst>
                <a:ext uri="{FF2B5EF4-FFF2-40B4-BE49-F238E27FC236}">
                  <a16:creationId xmlns:a16="http://schemas.microsoft.com/office/drawing/2014/main" id="{5A741517-28B5-4E09-8857-9071922ACB46}"/>
                </a:ext>
              </a:extLst>
            </p:cNvPr>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D3690CC4-C17A-452C-87F4-592B247228E0}"/>
                </a:ext>
              </a:extLst>
            </p:cNvPr>
            <p:cNvGrpSpPr/>
            <p:nvPr/>
          </p:nvGrpSpPr>
          <p:grpSpPr>
            <a:xfrm>
              <a:off x="6877823" y="2981768"/>
              <a:ext cx="898581" cy="2685093"/>
              <a:chOff x="6125069" y="3378167"/>
              <a:chExt cx="401637" cy="1200151"/>
            </a:xfrm>
          </p:grpSpPr>
          <p:sp>
            <p:nvSpPr>
              <p:cNvPr id="295" name="Freeform 123">
                <a:extLst>
                  <a:ext uri="{FF2B5EF4-FFF2-40B4-BE49-F238E27FC236}">
                    <a16:creationId xmlns:a16="http://schemas.microsoft.com/office/drawing/2014/main" id="{C84BEC7B-77A3-4301-B535-D9D5840BB131}"/>
                  </a:ext>
                </a:extLst>
              </p:cNvPr>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96" name="Freeform 124">
                <a:extLst>
                  <a:ext uri="{FF2B5EF4-FFF2-40B4-BE49-F238E27FC236}">
                    <a16:creationId xmlns:a16="http://schemas.microsoft.com/office/drawing/2014/main" id="{0832821F-D984-49B1-8F52-B9AA72E97B83}"/>
                  </a:ext>
                </a:extLst>
              </p:cNvPr>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nvGrpSpPr>
              <p:cNvPr id="297" name="Group 296">
                <a:extLst>
                  <a:ext uri="{FF2B5EF4-FFF2-40B4-BE49-F238E27FC236}">
                    <a16:creationId xmlns:a16="http://schemas.microsoft.com/office/drawing/2014/main" id="{0A1221D6-7110-4D09-A90C-9A973B93950D}"/>
                  </a:ext>
                </a:extLst>
              </p:cNvPr>
              <p:cNvGrpSpPr/>
              <p:nvPr/>
            </p:nvGrpSpPr>
            <p:grpSpPr>
              <a:xfrm>
                <a:off x="6199681" y="3378167"/>
                <a:ext cx="327025" cy="1200151"/>
                <a:chOff x="6199681" y="3378167"/>
                <a:chExt cx="327025" cy="1200151"/>
              </a:xfrm>
            </p:grpSpPr>
            <p:sp>
              <p:nvSpPr>
                <p:cNvPr id="298" name="Freeform 115">
                  <a:extLst>
                    <a:ext uri="{FF2B5EF4-FFF2-40B4-BE49-F238E27FC236}">
                      <a16:creationId xmlns:a16="http://schemas.microsoft.com/office/drawing/2014/main" id="{CC73E717-3B84-4B18-95F8-B73020495BD5}"/>
                    </a:ext>
                  </a:extLst>
                </p:cNvPr>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299" name="Freeform 117">
                  <a:extLst>
                    <a:ext uri="{FF2B5EF4-FFF2-40B4-BE49-F238E27FC236}">
                      <a16:creationId xmlns:a16="http://schemas.microsoft.com/office/drawing/2014/main" id="{5427957E-064B-4EFD-864D-C52F1C26ACC6}"/>
                    </a:ext>
                  </a:extLst>
                </p:cNvPr>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0" name="Freeform 118">
                  <a:extLst>
                    <a:ext uri="{FF2B5EF4-FFF2-40B4-BE49-F238E27FC236}">
                      <a16:creationId xmlns:a16="http://schemas.microsoft.com/office/drawing/2014/main" id="{8C3D6C13-7A25-49FD-981A-D837BA28E5D3}"/>
                    </a:ext>
                  </a:extLst>
                </p:cNvPr>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1" name="Freeform 119">
                  <a:extLst>
                    <a:ext uri="{FF2B5EF4-FFF2-40B4-BE49-F238E27FC236}">
                      <a16:creationId xmlns:a16="http://schemas.microsoft.com/office/drawing/2014/main" id="{0F002A95-037E-43A3-B500-4E3C7972BB30}"/>
                    </a:ext>
                  </a:extLst>
                </p:cNvPr>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2" name="Freeform 120">
                  <a:extLst>
                    <a:ext uri="{FF2B5EF4-FFF2-40B4-BE49-F238E27FC236}">
                      <a16:creationId xmlns:a16="http://schemas.microsoft.com/office/drawing/2014/main" id="{8369668D-4962-46CA-9733-6EB2FF1904C1}"/>
                    </a:ext>
                  </a:extLst>
                </p:cNvPr>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3" name="Freeform 121">
                  <a:extLst>
                    <a:ext uri="{FF2B5EF4-FFF2-40B4-BE49-F238E27FC236}">
                      <a16:creationId xmlns:a16="http://schemas.microsoft.com/office/drawing/2014/main" id="{112C043C-288C-4481-B70A-49D04E476AFB}"/>
                    </a:ext>
                  </a:extLst>
                </p:cNvPr>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4" name="Freeform 122">
                  <a:extLst>
                    <a:ext uri="{FF2B5EF4-FFF2-40B4-BE49-F238E27FC236}">
                      <a16:creationId xmlns:a16="http://schemas.microsoft.com/office/drawing/2014/main" id="{CBD2471D-2716-48F7-9E45-CEE8ADF544B8}"/>
                    </a:ext>
                  </a:extLst>
                </p:cNvPr>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5" name="Freeform 125">
                  <a:extLst>
                    <a:ext uri="{FF2B5EF4-FFF2-40B4-BE49-F238E27FC236}">
                      <a16:creationId xmlns:a16="http://schemas.microsoft.com/office/drawing/2014/main" id="{206E3969-094F-4D73-86B4-84D2B6986544}"/>
                    </a:ext>
                  </a:extLst>
                </p:cNvPr>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6" name="Freeform 126">
                  <a:extLst>
                    <a:ext uri="{FF2B5EF4-FFF2-40B4-BE49-F238E27FC236}">
                      <a16:creationId xmlns:a16="http://schemas.microsoft.com/office/drawing/2014/main" id="{4A0BB53B-6CFB-4A1B-98C3-D7217FF1A2CE}"/>
                    </a:ext>
                  </a:extLst>
                </p:cNvPr>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7" name="Freeform 127">
                  <a:extLst>
                    <a:ext uri="{FF2B5EF4-FFF2-40B4-BE49-F238E27FC236}">
                      <a16:creationId xmlns:a16="http://schemas.microsoft.com/office/drawing/2014/main" id="{EF5182C1-4EF1-422D-B754-3763326F6D4E}"/>
                    </a:ext>
                  </a:extLst>
                </p:cNvPr>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8" name="Freeform 128">
                  <a:extLst>
                    <a:ext uri="{FF2B5EF4-FFF2-40B4-BE49-F238E27FC236}">
                      <a16:creationId xmlns:a16="http://schemas.microsoft.com/office/drawing/2014/main" id="{8D8FD136-C83A-4CAE-8D2D-01A1C980DAC9}"/>
                    </a:ext>
                  </a:extLst>
                </p:cNvPr>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09" name="Freeform 129">
                  <a:extLst>
                    <a:ext uri="{FF2B5EF4-FFF2-40B4-BE49-F238E27FC236}">
                      <a16:creationId xmlns:a16="http://schemas.microsoft.com/office/drawing/2014/main" id="{2A434C00-A629-48FE-9F91-8520118D232E}"/>
                    </a:ext>
                  </a:extLst>
                </p:cNvPr>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0" name="Freeform 130">
                  <a:extLst>
                    <a:ext uri="{FF2B5EF4-FFF2-40B4-BE49-F238E27FC236}">
                      <a16:creationId xmlns:a16="http://schemas.microsoft.com/office/drawing/2014/main" id="{67713A60-A7D9-47EB-91DD-509CF5A8BBB8}"/>
                    </a:ext>
                  </a:extLst>
                </p:cNvPr>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1" name="Freeform 131">
                  <a:extLst>
                    <a:ext uri="{FF2B5EF4-FFF2-40B4-BE49-F238E27FC236}">
                      <a16:creationId xmlns:a16="http://schemas.microsoft.com/office/drawing/2014/main" id="{6A2A2111-AB11-4A1B-A284-ECA38950DB0C}"/>
                    </a:ext>
                  </a:extLst>
                </p:cNvPr>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2" name="Freeform 132">
                  <a:extLst>
                    <a:ext uri="{FF2B5EF4-FFF2-40B4-BE49-F238E27FC236}">
                      <a16:creationId xmlns:a16="http://schemas.microsoft.com/office/drawing/2014/main" id="{59202322-F6DD-43D4-94CD-40EF1EE987F9}"/>
                    </a:ext>
                  </a:extLst>
                </p:cNvPr>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3" name="Freeform 133">
                  <a:extLst>
                    <a:ext uri="{FF2B5EF4-FFF2-40B4-BE49-F238E27FC236}">
                      <a16:creationId xmlns:a16="http://schemas.microsoft.com/office/drawing/2014/main" id="{7800DE8A-F54D-4485-9749-692E885F7B85}"/>
                    </a:ext>
                  </a:extLst>
                </p:cNvPr>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4" name="Freeform 134">
                  <a:extLst>
                    <a:ext uri="{FF2B5EF4-FFF2-40B4-BE49-F238E27FC236}">
                      <a16:creationId xmlns:a16="http://schemas.microsoft.com/office/drawing/2014/main" id="{E816078B-CA0D-49EC-B985-9DBFD9CEEA22}"/>
                    </a:ext>
                  </a:extLst>
                </p:cNvPr>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5" name="Freeform 135">
                  <a:extLst>
                    <a:ext uri="{FF2B5EF4-FFF2-40B4-BE49-F238E27FC236}">
                      <a16:creationId xmlns:a16="http://schemas.microsoft.com/office/drawing/2014/main" id="{EADA917E-730C-46A2-8351-3E78CDC536DA}"/>
                    </a:ext>
                  </a:extLst>
                </p:cNvPr>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6" name="Freeform 136">
                  <a:extLst>
                    <a:ext uri="{FF2B5EF4-FFF2-40B4-BE49-F238E27FC236}">
                      <a16:creationId xmlns:a16="http://schemas.microsoft.com/office/drawing/2014/main" id="{6CE4F378-5A6C-48DD-BC8E-B9851DAB1591}"/>
                    </a:ext>
                  </a:extLst>
                </p:cNvPr>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7" name="Freeform 137">
                  <a:extLst>
                    <a:ext uri="{FF2B5EF4-FFF2-40B4-BE49-F238E27FC236}">
                      <a16:creationId xmlns:a16="http://schemas.microsoft.com/office/drawing/2014/main" id="{128C0DA1-D7E5-4295-916F-8AE462A0D69A}"/>
                    </a:ext>
                  </a:extLst>
                </p:cNvPr>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8" name="Freeform 138">
                  <a:extLst>
                    <a:ext uri="{FF2B5EF4-FFF2-40B4-BE49-F238E27FC236}">
                      <a16:creationId xmlns:a16="http://schemas.microsoft.com/office/drawing/2014/main" id="{BBA47EAF-72D1-41DC-A625-730AD7DB4A0D}"/>
                    </a:ext>
                  </a:extLst>
                </p:cNvPr>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19" name="Freeform 139">
                  <a:extLst>
                    <a:ext uri="{FF2B5EF4-FFF2-40B4-BE49-F238E27FC236}">
                      <a16:creationId xmlns:a16="http://schemas.microsoft.com/office/drawing/2014/main" id="{C62A1E8F-FB89-47B7-894C-1D6B52EB07FF}"/>
                    </a:ext>
                  </a:extLst>
                </p:cNvPr>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B4009E"/>
                    </a:solidFill>
                    <a:latin typeface="Segoe UI"/>
                    <a:cs typeface="+mn-cs"/>
                  </a:endParaRPr>
                </a:p>
              </p:txBody>
            </p:sp>
            <p:sp>
              <p:nvSpPr>
                <p:cNvPr id="320" name="Oval 170">
                  <a:extLst>
                    <a:ext uri="{FF2B5EF4-FFF2-40B4-BE49-F238E27FC236}">
                      <a16:creationId xmlns:a16="http://schemas.microsoft.com/office/drawing/2014/main" id="{779BFAC3-F54F-44B7-A91C-8F20C14CDD2E}"/>
                    </a:ext>
                  </a:extLst>
                </p:cNvPr>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sp>
              <p:nvSpPr>
                <p:cNvPr id="321" name="Oval 171">
                  <a:extLst>
                    <a:ext uri="{FF2B5EF4-FFF2-40B4-BE49-F238E27FC236}">
                      <a16:creationId xmlns:a16="http://schemas.microsoft.com/office/drawing/2014/main" id="{66A05618-E0AD-4A50-9F9D-B650196B3691}"/>
                    </a:ext>
                  </a:extLst>
                </p:cNvPr>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latin typeface="Segoe UI"/>
                    <a:cs typeface="+mn-cs"/>
                  </a:endParaRPr>
                </a:p>
              </p:txBody>
            </p:sp>
          </p:grpSp>
        </p:grpSp>
      </p:grpSp>
      <p:grpSp>
        <p:nvGrpSpPr>
          <p:cNvPr id="322" name="Group 321">
            <a:extLst>
              <a:ext uri="{FF2B5EF4-FFF2-40B4-BE49-F238E27FC236}">
                <a16:creationId xmlns:a16="http://schemas.microsoft.com/office/drawing/2014/main" id="{BDE9ECE9-E4B6-43D5-B219-4A4C16FB90C9}"/>
              </a:ext>
            </a:extLst>
          </p:cNvPr>
          <p:cNvGrpSpPr/>
          <p:nvPr/>
        </p:nvGrpSpPr>
        <p:grpSpPr>
          <a:xfrm>
            <a:off x="526502" y="3778832"/>
            <a:ext cx="1903647" cy="626270"/>
            <a:chOff x="8950455" y="380415"/>
            <a:chExt cx="2913486" cy="958491"/>
          </a:xfrm>
          <a:solidFill>
            <a:schemeClr val="bg1"/>
          </a:solidFill>
        </p:grpSpPr>
        <p:sp>
          <p:nvSpPr>
            <p:cNvPr id="323" name="Rectangle 322">
              <a:extLst>
                <a:ext uri="{FF2B5EF4-FFF2-40B4-BE49-F238E27FC236}">
                  <a16:creationId xmlns:a16="http://schemas.microsoft.com/office/drawing/2014/main" id="{87072992-3B2B-4548-80B7-D040B9D40F71}"/>
                </a:ext>
              </a:extLst>
            </p:cNvPr>
            <p:cNvSpPr/>
            <p:nvPr/>
          </p:nvSpPr>
          <p:spPr bwMode="auto">
            <a:xfrm>
              <a:off x="8950455" y="380415"/>
              <a:ext cx="2592394" cy="9584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Detect &amp; debug the errors in my apps</a:t>
              </a:r>
            </a:p>
          </p:txBody>
        </p:sp>
        <p:sp>
          <p:nvSpPr>
            <p:cNvPr id="324" name="Right Triangle 323">
              <a:extLst>
                <a:ext uri="{FF2B5EF4-FFF2-40B4-BE49-F238E27FC236}">
                  <a16:creationId xmlns:a16="http://schemas.microsoft.com/office/drawing/2014/main" id="{AA14B7F6-41B3-40D0-B722-BD107DB6F391}"/>
                </a:ext>
              </a:extLst>
            </p:cNvPr>
            <p:cNvSpPr/>
            <p:nvPr/>
          </p:nvSpPr>
          <p:spPr bwMode="auto">
            <a:xfrm rot="10800000" flipH="1">
              <a:off x="11530113" y="914542"/>
              <a:ext cx="333828"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25" name="Group 324">
            <a:extLst>
              <a:ext uri="{FF2B5EF4-FFF2-40B4-BE49-F238E27FC236}">
                <a16:creationId xmlns:a16="http://schemas.microsoft.com/office/drawing/2014/main" id="{799A6A86-CD06-42DF-8405-E9603E6D40A2}"/>
              </a:ext>
            </a:extLst>
          </p:cNvPr>
          <p:cNvGrpSpPr/>
          <p:nvPr/>
        </p:nvGrpSpPr>
        <p:grpSpPr>
          <a:xfrm>
            <a:off x="743914" y="2749342"/>
            <a:ext cx="2067404" cy="685667"/>
            <a:chOff x="8683483" y="289511"/>
            <a:chExt cx="3164113" cy="1049396"/>
          </a:xfrm>
          <a:solidFill>
            <a:schemeClr val="bg1"/>
          </a:solidFill>
        </p:grpSpPr>
        <p:sp>
          <p:nvSpPr>
            <p:cNvPr id="326" name="Rectangle 325">
              <a:extLst>
                <a:ext uri="{FF2B5EF4-FFF2-40B4-BE49-F238E27FC236}">
                  <a16:creationId xmlns:a16="http://schemas.microsoft.com/office/drawing/2014/main" id="{BF472937-D9E3-41A8-974F-FDE52DE03800}"/>
                </a:ext>
              </a:extLst>
            </p:cNvPr>
            <p:cNvSpPr/>
            <p:nvPr/>
          </p:nvSpPr>
          <p:spPr bwMode="auto">
            <a:xfrm>
              <a:off x="8683483" y="289511"/>
              <a:ext cx="2859365"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Understand &amp; optimize performance of my app</a:t>
              </a:r>
            </a:p>
          </p:txBody>
        </p:sp>
        <p:sp>
          <p:nvSpPr>
            <p:cNvPr id="327" name="Right Triangle 326">
              <a:extLst>
                <a:ext uri="{FF2B5EF4-FFF2-40B4-BE49-F238E27FC236}">
                  <a16:creationId xmlns:a16="http://schemas.microsoft.com/office/drawing/2014/main" id="{B3C0FE93-2025-4B84-BB01-4A8CF43681CB}"/>
                </a:ext>
              </a:extLst>
            </p:cNvPr>
            <p:cNvSpPr/>
            <p:nvPr/>
          </p:nvSpPr>
          <p:spPr bwMode="auto">
            <a:xfrm rot="5400000" flipH="1">
              <a:off x="11513768" y="870809"/>
              <a:ext cx="333827"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28" name="Group 327">
            <a:extLst>
              <a:ext uri="{FF2B5EF4-FFF2-40B4-BE49-F238E27FC236}">
                <a16:creationId xmlns:a16="http://schemas.microsoft.com/office/drawing/2014/main" id="{199FB2C7-C789-4CCC-8333-6A2B1DF3D4B8}"/>
              </a:ext>
            </a:extLst>
          </p:cNvPr>
          <p:cNvGrpSpPr/>
          <p:nvPr/>
        </p:nvGrpSpPr>
        <p:grpSpPr>
          <a:xfrm>
            <a:off x="2946812" y="2047223"/>
            <a:ext cx="2065823" cy="903787"/>
            <a:chOff x="8381155" y="289511"/>
            <a:chExt cx="3161694" cy="1383224"/>
          </a:xfrm>
          <a:solidFill>
            <a:schemeClr val="bg1"/>
          </a:solidFill>
        </p:grpSpPr>
        <p:sp>
          <p:nvSpPr>
            <p:cNvPr id="329" name="Rectangle 328">
              <a:extLst>
                <a:ext uri="{FF2B5EF4-FFF2-40B4-BE49-F238E27FC236}">
                  <a16:creationId xmlns:a16="http://schemas.microsoft.com/office/drawing/2014/main" id="{69D5CC40-16A4-4FEE-A551-CF7A882DAA5B}"/>
                </a:ext>
              </a:extLst>
            </p:cNvPr>
            <p:cNvSpPr/>
            <p:nvPr/>
          </p:nvSpPr>
          <p:spPr bwMode="auto">
            <a:xfrm>
              <a:off x="8381155" y="289511"/>
              <a:ext cx="3161694"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Diagnose problems across my app, VMs, networks, and PaaS services</a:t>
              </a:r>
            </a:p>
          </p:txBody>
        </p:sp>
        <p:sp>
          <p:nvSpPr>
            <p:cNvPr id="330" name="Right Triangle 329">
              <a:extLst>
                <a:ext uri="{FF2B5EF4-FFF2-40B4-BE49-F238E27FC236}">
                  <a16:creationId xmlns:a16="http://schemas.microsoft.com/office/drawing/2014/main" id="{6E5029AD-6726-4237-8B4E-68454DEEDE77}"/>
                </a:ext>
              </a:extLst>
            </p:cNvPr>
            <p:cNvSpPr/>
            <p:nvPr/>
          </p:nvSpPr>
          <p:spPr bwMode="auto">
            <a:xfrm rot="16200000" flipH="1">
              <a:off x="9036961"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1" name="Group 330">
            <a:extLst>
              <a:ext uri="{FF2B5EF4-FFF2-40B4-BE49-F238E27FC236}">
                <a16:creationId xmlns:a16="http://schemas.microsoft.com/office/drawing/2014/main" id="{45AB7F6B-5F59-4AD5-982C-A21905758F6F}"/>
              </a:ext>
            </a:extLst>
          </p:cNvPr>
          <p:cNvGrpSpPr/>
          <p:nvPr/>
        </p:nvGrpSpPr>
        <p:grpSpPr>
          <a:xfrm>
            <a:off x="5301321" y="2184524"/>
            <a:ext cx="2065823" cy="903787"/>
            <a:chOff x="8381155" y="289511"/>
            <a:chExt cx="3161694" cy="1383224"/>
          </a:xfrm>
          <a:solidFill>
            <a:schemeClr val="bg1"/>
          </a:solidFill>
        </p:grpSpPr>
        <p:sp>
          <p:nvSpPr>
            <p:cNvPr id="332" name="Rectangle 331">
              <a:extLst>
                <a:ext uri="{FF2B5EF4-FFF2-40B4-BE49-F238E27FC236}">
                  <a16:creationId xmlns:a16="http://schemas.microsoft.com/office/drawing/2014/main" id="{2F82F68B-B3E6-408D-830E-DC419B70C0B1}"/>
                </a:ext>
              </a:extLst>
            </p:cNvPr>
            <p:cNvSpPr/>
            <p:nvPr/>
          </p:nvSpPr>
          <p:spPr bwMode="auto">
            <a:xfrm>
              <a:off x="8381155" y="289511"/>
              <a:ext cx="3161694"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Show exec dashboards of application SLAs &amp; KPIs</a:t>
              </a:r>
            </a:p>
          </p:txBody>
        </p:sp>
        <p:sp>
          <p:nvSpPr>
            <p:cNvPr id="333" name="Right Triangle 332">
              <a:extLst>
                <a:ext uri="{FF2B5EF4-FFF2-40B4-BE49-F238E27FC236}">
                  <a16:creationId xmlns:a16="http://schemas.microsoft.com/office/drawing/2014/main" id="{B1EE6CA7-33CB-4A26-9C3F-9ECF7384199F}"/>
                </a:ext>
              </a:extLst>
            </p:cNvPr>
            <p:cNvSpPr/>
            <p:nvPr/>
          </p:nvSpPr>
          <p:spPr bwMode="auto">
            <a:xfrm rot="5400000">
              <a:off x="8765362"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4" name="Group 333">
            <a:extLst>
              <a:ext uri="{FF2B5EF4-FFF2-40B4-BE49-F238E27FC236}">
                <a16:creationId xmlns:a16="http://schemas.microsoft.com/office/drawing/2014/main" id="{E678446F-65A3-4A9A-B6AE-166551B0AE71}"/>
              </a:ext>
            </a:extLst>
          </p:cNvPr>
          <p:cNvGrpSpPr/>
          <p:nvPr/>
        </p:nvGrpSpPr>
        <p:grpSpPr>
          <a:xfrm>
            <a:off x="6658652" y="3049799"/>
            <a:ext cx="2220575" cy="698050"/>
            <a:chOff x="8047327" y="270559"/>
            <a:chExt cx="3398538" cy="1068348"/>
          </a:xfrm>
          <a:solidFill>
            <a:schemeClr val="bg1"/>
          </a:solidFill>
        </p:grpSpPr>
        <p:sp>
          <p:nvSpPr>
            <p:cNvPr id="335" name="Rectangle 334">
              <a:extLst>
                <a:ext uri="{FF2B5EF4-FFF2-40B4-BE49-F238E27FC236}">
                  <a16:creationId xmlns:a16="http://schemas.microsoft.com/office/drawing/2014/main" id="{D90EEF57-3E06-4A7C-8DCD-47489794F09D}"/>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Segoe UI"/>
                  <a:cs typeface="Segoe Pro"/>
                </a:rPr>
                <a:t>Track usage, engagement &amp; retention of my app</a:t>
              </a:r>
            </a:p>
          </p:txBody>
        </p:sp>
        <p:sp>
          <p:nvSpPr>
            <p:cNvPr id="336" name="Right Triangle 335">
              <a:extLst>
                <a:ext uri="{FF2B5EF4-FFF2-40B4-BE49-F238E27FC236}">
                  <a16:creationId xmlns:a16="http://schemas.microsoft.com/office/drawing/2014/main" id="{4E1E87E5-705F-4F1C-8A43-59149AA8DA7A}"/>
                </a:ext>
              </a:extLst>
            </p:cNvPr>
            <p:cNvSpPr/>
            <p:nvPr/>
          </p:nvSpPr>
          <p:spPr bwMode="auto">
            <a:xfrm rot="16200000">
              <a:off x="8047326" y="430071"/>
              <a:ext cx="333829"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7" name="Group 336">
            <a:extLst>
              <a:ext uri="{FF2B5EF4-FFF2-40B4-BE49-F238E27FC236}">
                <a16:creationId xmlns:a16="http://schemas.microsoft.com/office/drawing/2014/main" id="{C31D96A8-F119-481A-B27A-0A90916AE5C9}"/>
              </a:ext>
            </a:extLst>
          </p:cNvPr>
          <p:cNvGrpSpPr/>
          <p:nvPr/>
        </p:nvGrpSpPr>
        <p:grpSpPr>
          <a:xfrm>
            <a:off x="7287160" y="4174781"/>
            <a:ext cx="1625554" cy="598004"/>
            <a:chOff x="8062763" y="270559"/>
            <a:chExt cx="3383102" cy="1068348"/>
          </a:xfrm>
          <a:solidFill>
            <a:schemeClr val="bg1"/>
          </a:solidFill>
        </p:grpSpPr>
        <p:sp>
          <p:nvSpPr>
            <p:cNvPr id="338" name="Rectangle 337">
              <a:extLst>
                <a:ext uri="{FF2B5EF4-FFF2-40B4-BE49-F238E27FC236}">
                  <a16:creationId xmlns:a16="http://schemas.microsoft.com/office/drawing/2014/main" id="{3032D8A8-3080-40B3-A842-F599AB2CFA6B}"/>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314" fontAlgn="auto">
                <a:lnSpc>
                  <a:spcPct val="90000"/>
                </a:lnSpc>
                <a:spcBef>
                  <a:spcPts val="0"/>
                </a:spcBef>
                <a:spcAft>
                  <a:spcPts val="459"/>
                </a:spcAft>
                <a:buSzPct val="90000"/>
              </a:pPr>
              <a:r>
                <a:rPr lang="en-US" sz="1200" b="0" dirty="0">
                  <a:solidFill>
                    <a:srgbClr val="0078D7"/>
                  </a:solidFill>
                  <a:latin typeface="Segoe UI"/>
                  <a:cs typeface="Segoe Pro"/>
                </a:rPr>
                <a:t>Is there is a security threat!!!!!</a:t>
              </a:r>
            </a:p>
          </p:txBody>
        </p:sp>
        <p:sp>
          <p:nvSpPr>
            <p:cNvPr id="339" name="Right Triangle 338">
              <a:extLst>
                <a:ext uri="{FF2B5EF4-FFF2-40B4-BE49-F238E27FC236}">
                  <a16:creationId xmlns:a16="http://schemas.microsoft.com/office/drawing/2014/main" id="{D3119343-4134-4A75-83B4-017438964678}"/>
                </a:ext>
              </a:extLst>
            </p:cNvPr>
            <p:cNvSpPr/>
            <p:nvPr/>
          </p:nvSpPr>
          <p:spPr bwMode="auto">
            <a:xfrm rot="10987962">
              <a:off x="8062763" y="460602"/>
              <a:ext cx="333829"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40" name="Picture 6" descr="Image result for mustache">
            <a:extLst>
              <a:ext uri="{FF2B5EF4-FFF2-40B4-BE49-F238E27FC236}">
                <a16:creationId xmlns:a16="http://schemas.microsoft.com/office/drawing/2014/main" id="{528C36AB-4007-4A21-90CE-41BF4BA22B98}"/>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505887" y="3820754"/>
            <a:ext cx="554857" cy="55485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750"/>
                                        <p:tgtEl>
                                          <p:spTgt spid="32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25"/>
                                        </p:tgtEl>
                                        <p:attrNameLst>
                                          <p:attrName>style.visibility</p:attrName>
                                        </p:attrNameLst>
                                      </p:cBhvr>
                                      <p:to>
                                        <p:strVal val="visible"/>
                                      </p:to>
                                    </p:set>
                                    <p:animEffect transition="in" filter="fade">
                                      <p:cBhvr>
                                        <p:cTn id="11" dur="750"/>
                                        <p:tgtEl>
                                          <p:spTgt spid="32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750"/>
                                        <p:tgtEl>
                                          <p:spTgt spid="328"/>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31"/>
                                        </p:tgtEl>
                                        <p:attrNameLst>
                                          <p:attrName>style.visibility</p:attrName>
                                        </p:attrNameLst>
                                      </p:cBhvr>
                                      <p:to>
                                        <p:strVal val="visible"/>
                                      </p:to>
                                    </p:set>
                                    <p:animEffect transition="in" filter="fade">
                                      <p:cBhvr>
                                        <p:cTn id="19" dur="750"/>
                                        <p:tgtEl>
                                          <p:spTgt spid="331"/>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34"/>
                                        </p:tgtEl>
                                        <p:attrNameLst>
                                          <p:attrName>style.visibility</p:attrName>
                                        </p:attrNameLst>
                                      </p:cBhvr>
                                      <p:to>
                                        <p:strVal val="visible"/>
                                      </p:to>
                                    </p:set>
                                    <p:animEffect transition="in" filter="fade">
                                      <p:cBhvr>
                                        <p:cTn id="23" dur="750"/>
                                        <p:tgtEl>
                                          <p:spTgt spid="334"/>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337"/>
                                        </p:tgtEl>
                                        <p:attrNameLst>
                                          <p:attrName>style.visibility</p:attrName>
                                        </p:attrNameLst>
                                      </p:cBhvr>
                                      <p:to>
                                        <p:strVal val="visible"/>
                                      </p:to>
                                    </p:set>
                                    <p:animEffect transition="in" filter="fade">
                                      <p:cBhvr>
                                        <p:cTn id="27" dur="850"/>
                                        <p:tgtEl>
                                          <p:spTgt spid="3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fade">
                                      <p:cBhvr>
                                        <p:cTn id="30" dur="850"/>
                                        <p:tgtEl>
                                          <p:spTgt spid="233"/>
                                        </p:tgtEl>
                                      </p:cBhvr>
                                    </p:animEffect>
                                  </p:childTnLst>
                                </p:cTn>
                              </p:par>
                              <p:par>
                                <p:cTn id="31" presetID="10" presetClass="entr" presetSubtype="0" fill="hold" nodeType="withEffect">
                                  <p:stCondLst>
                                    <p:cond delay="0"/>
                                  </p:stCondLst>
                                  <p:childTnLst>
                                    <p:set>
                                      <p:cBhvr>
                                        <p:cTn id="32" dur="1" fill="hold">
                                          <p:stCondLst>
                                            <p:cond delay="0"/>
                                          </p:stCondLst>
                                        </p:cTn>
                                        <p:tgtEl>
                                          <p:spTgt spid="340"/>
                                        </p:tgtEl>
                                        <p:attrNameLst>
                                          <p:attrName>style.visibility</p:attrName>
                                        </p:attrNameLst>
                                      </p:cBhvr>
                                      <p:to>
                                        <p:strVal val="visible"/>
                                      </p:to>
                                    </p:set>
                                    <p:animEffect transition="in" filter="fade">
                                      <p:cBhvr>
                                        <p:cTn id="33" dur="85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72739" y="1667836"/>
            <a:ext cx="5250299" cy="3157788"/>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505050"/>
                </a:solidFill>
                <a:latin typeface="Segoe UI" panose="020B0502040204020203" pitchFamily="34" charset="0"/>
              </a:rPr>
              <a:t>Collect and correlate data from multiple sources</a:t>
            </a:r>
          </a:p>
          <a:p>
            <a:r>
              <a:rPr lang="en-US" sz="1800" dirty="0">
                <a:solidFill>
                  <a:srgbClr val="505050"/>
                </a:solidFill>
                <a:latin typeface="Segoe UI" panose="020B0502040204020203" pitchFamily="34" charset="0"/>
              </a:rPr>
              <a:t>Collect and analyze Azure activity logs</a:t>
            </a:r>
          </a:p>
          <a:p>
            <a:r>
              <a:rPr lang="en-US" sz="1800" dirty="0">
                <a:solidFill>
                  <a:srgbClr val="505050"/>
                </a:solidFill>
                <a:latin typeface="Segoe UI" panose="020B0502040204020203" pitchFamily="34" charset="0"/>
              </a:rPr>
              <a:t>Customize dashboards to focus on what matters most to you</a:t>
            </a:r>
          </a:p>
          <a:p>
            <a:r>
              <a:rPr lang="en-US" sz="1800" dirty="0">
                <a:solidFill>
                  <a:srgbClr val="505050"/>
                </a:solidFill>
                <a:latin typeface="Segoe UI" panose="020B0502040204020203" pitchFamily="34" charset="0"/>
              </a:rPr>
              <a:t>Perform rich data exploration with interactive queries</a:t>
            </a:r>
          </a:p>
          <a:p>
            <a:r>
              <a:rPr lang="en-US" sz="1800" dirty="0">
                <a:solidFill>
                  <a:srgbClr val="505050"/>
                </a:solidFill>
                <a:latin typeface="Segoe UI" panose="020B0502040204020203" pitchFamily="34" charset="0"/>
              </a:rPr>
              <a:t>Use smart analytics powered by machine learning</a:t>
            </a:r>
          </a:p>
          <a:p>
            <a:r>
              <a:rPr lang="en-US" sz="1800" dirty="0">
                <a:solidFill>
                  <a:srgbClr val="505050"/>
                </a:solidFill>
                <a:latin typeface="Segoe UI" panose="020B0502040204020203" pitchFamily="34" charset="0"/>
              </a:rPr>
              <a:t>Turn insights into action with built-in notification and automation</a:t>
            </a:r>
          </a:p>
          <a:p>
            <a:endParaRPr lang="en-US" sz="1800" dirty="0">
              <a:solidFill>
                <a:srgbClr val="5F5F5F">
                  <a:alpha val="99000"/>
                </a:srgbClr>
              </a:solidFill>
              <a:latin typeface="Segoe UI"/>
            </a:endParaRPr>
          </a:p>
          <a:p>
            <a:pPr marL="2381" indent="0">
              <a:lnSpc>
                <a:spcPct val="100000"/>
              </a:lnSpc>
              <a:buNone/>
            </a:pPr>
            <a:endParaRPr lang="en-US" sz="18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Log Analytics</a:t>
            </a:r>
          </a:p>
        </p:txBody>
      </p:sp>
      <p:sp>
        <p:nvSpPr>
          <p:cNvPr id="4" name="Text Placeholder 3">
            <a:extLst>
              <a:ext uri="{FF2B5EF4-FFF2-40B4-BE49-F238E27FC236}">
                <a16:creationId xmlns:a16="http://schemas.microsoft.com/office/drawing/2014/main" id="{23D79F33-444D-43CD-8CFE-7A3421750263}"/>
              </a:ext>
            </a:extLst>
          </p:cNvPr>
          <p:cNvSpPr>
            <a:spLocks noGrp="1"/>
          </p:cNvSpPr>
          <p:nvPr>
            <p:ph type="body" sz="quarter" idx="10"/>
          </p:nvPr>
        </p:nvSpPr>
        <p:spPr/>
        <p:txBody>
          <a:bodyPr/>
          <a:lstStyle/>
          <a:p>
            <a:r>
              <a:rPr lang="en-US" dirty="0">
                <a:hlinkClick r:id="rId3"/>
              </a:rPr>
              <a:t>https://docs.microsoft.com/en-us/azure/log-analytics/log-analytics-overview</a:t>
            </a:r>
            <a:endParaRPr lang="en-US" dirty="0"/>
          </a:p>
          <a:p>
            <a:endParaRPr lang="en-US" dirty="0"/>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188" y="1817980"/>
            <a:ext cx="225028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81941" y="4254096"/>
            <a:ext cx="1657350" cy="170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GuruSkill">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5037</Words>
  <Application>Microsoft Office PowerPoint</Application>
  <PresentationFormat>On-screen Show (4:3)</PresentationFormat>
  <Paragraphs>622</Paragraphs>
  <Slides>43</Slides>
  <Notes>40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43</vt:i4>
      </vt:variant>
    </vt:vector>
  </HeadingPairs>
  <TitlesOfParts>
    <vt:vector size="61" baseType="lpstr">
      <vt:lpstr>Verdana</vt:lpstr>
      <vt:lpstr>Segoe UI Semibold</vt:lpstr>
      <vt:lpstr>Segoe UI Light</vt:lpstr>
      <vt:lpstr>Segoe UI Bold</vt:lpstr>
      <vt:lpstr>Arial</vt:lpstr>
      <vt:lpstr>Mangal</vt:lpstr>
      <vt:lpstr>Wingdings</vt:lpstr>
      <vt:lpstr>Times New Roman</vt:lpstr>
      <vt:lpstr>Segoe UI (Body)</vt:lpstr>
      <vt:lpstr>Courier New</vt:lpstr>
      <vt:lpstr>Calibri</vt:lpstr>
      <vt:lpstr>MS PGothic</vt:lpstr>
      <vt:lpstr>Segoe UI</vt:lpstr>
      <vt:lpstr>Segoe UI Semilight</vt:lpstr>
      <vt:lpstr>Consolas</vt:lpstr>
      <vt:lpstr>Segoe UI Symbol</vt:lpstr>
      <vt:lpstr>Segoe Pro</vt:lpstr>
      <vt:lpstr>GuruSkill</vt:lpstr>
      <vt:lpstr>Exam 70-535 Architecting Microsoft Azure Solutions </vt:lpstr>
      <vt:lpstr>PowerPoint Presentation</vt:lpstr>
      <vt:lpstr>Design for Operations</vt:lpstr>
      <vt:lpstr>Design for Operations</vt:lpstr>
      <vt:lpstr>Azure is a cloud partnership</vt:lpstr>
      <vt:lpstr>Monitoring and Alerting</vt:lpstr>
      <vt:lpstr>Design an application monitoring and alerting strategy</vt:lpstr>
      <vt:lpstr>What does visibility mean to you?</vt:lpstr>
      <vt:lpstr>Log Analytics</vt:lpstr>
      <vt:lpstr>Azure Monitor</vt:lpstr>
      <vt:lpstr>Azure Application Insights</vt:lpstr>
      <vt:lpstr>Azure Application Insights</vt:lpstr>
      <vt:lpstr>Azure Application Insights</vt:lpstr>
      <vt:lpstr>Application Insights Ecosystem</vt:lpstr>
      <vt:lpstr>Design a platform monitoring and alerting strategy</vt:lpstr>
      <vt:lpstr>Full set of cloud management capabilities</vt:lpstr>
      <vt:lpstr>Security Center</vt:lpstr>
      <vt:lpstr>Azure Advisor</vt:lpstr>
      <vt:lpstr>Network Watcher</vt:lpstr>
      <vt:lpstr>Architecture</vt:lpstr>
      <vt:lpstr>Design an operations automation strategy</vt:lpstr>
      <vt:lpstr>Azure Automation</vt:lpstr>
      <vt:lpstr>Which to use?  </vt:lpstr>
      <vt:lpstr>Chef &amp; Puppet</vt:lpstr>
      <vt:lpstr>Desired State Configuration (DSC)</vt:lpstr>
      <vt:lpstr>Azure Event Grid</vt:lpstr>
      <vt:lpstr>Manage all events in one place</vt:lpstr>
      <vt:lpstr>Exam 70-535 Architecting Microsoft Azure Solutions Data &amp; Cloud Skill Up Workshop - Azure Fundamentals </vt:lpstr>
      <vt:lpstr>Scenarios</vt:lpstr>
      <vt:lpstr>Create a standalone Azure Automation account</vt:lpstr>
      <vt:lpstr>Appendix</vt:lpstr>
      <vt:lpstr>OMS Services</vt:lpstr>
      <vt:lpstr>Application Insights</vt:lpstr>
      <vt:lpstr>Application Map (Insights)</vt:lpstr>
      <vt:lpstr>Application Map (Insights)</vt:lpstr>
      <vt:lpstr>OMS Services – Log Analytics</vt:lpstr>
      <vt:lpstr>OMS Services – Process Automation</vt:lpstr>
      <vt:lpstr>OMS Services – Security And Compliance</vt:lpstr>
      <vt:lpstr>Azure Monitoring</vt:lpstr>
      <vt:lpstr>Supported workloads</vt:lpstr>
      <vt:lpstr>Azure Automation</vt:lpstr>
      <vt:lpstr>PowerShell for automation</vt:lpstr>
      <vt:lpstr>Azure Automation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2018-05-17T17:38:44Z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